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0"/>
  </p:notesMasterIdLst>
  <p:sldIdLst>
    <p:sldId id="298" r:id="rId2"/>
    <p:sldId id="290" r:id="rId3"/>
    <p:sldId id="291" r:id="rId4"/>
    <p:sldId id="293" r:id="rId5"/>
    <p:sldId id="294" r:id="rId6"/>
    <p:sldId id="297" r:id="rId7"/>
    <p:sldId id="296" r:id="rId8"/>
    <p:sldId id="292" r:id="rId9"/>
    <p:sldId id="333" r:id="rId10"/>
    <p:sldId id="259" r:id="rId11"/>
    <p:sldId id="299" r:id="rId12"/>
    <p:sldId id="265" r:id="rId13"/>
    <p:sldId id="300" r:id="rId14"/>
    <p:sldId id="304" r:id="rId15"/>
    <p:sldId id="303" r:id="rId16"/>
    <p:sldId id="305" r:id="rId17"/>
    <p:sldId id="307" r:id="rId18"/>
    <p:sldId id="301" r:id="rId19"/>
    <p:sldId id="308" r:id="rId20"/>
    <p:sldId id="334" r:id="rId21"/>
    <p:sldId id="309" r:id="rId22"/>
    <p:sldId id="310" r:id="rId23"/>
    <p:sldId id="311" r:id="rId24"/>
    <p:sldId id="260" r:id="rId25"/>
    <p:sldId id="262" r:id="rId26"/>
    <p:sldId id="269" r:id="rId27"/>
    <p:sldId id="314" r:id="rId28"/>
    <p:sldId id="315" r:id="rId29"/>
    <p:sldId id="316" r:id="rId30"/>
    <p:sldId id="270" r:id="rId31"/>
    <p:sldId id="318" r:id="rId32"/>
    <p:sldId id="319" r:id="rId33"/>
    <p:sldId id="320" r:id="rId34"/>
    <p:sldId id="313" r:id="rId35"/>
    <p:sldId id="312" r:id="rId36"/>
    <p:sldId id="321" r:id="rId37"/>
    <p:sldId id="324" r:id="rId38"/>
    <p:sldId id="272" r:id="rId39"/>
    <p:sldId id="263" r:id="rId40"/>
    <p:sldId id="325" r:id="rId41"/>
    <p:sldId id="273" r:id="rId42"/>
    <p:sldId id="274" r:id="rId43"/>
    <p:sldId id="326" r:id="rId44"/>
    <p:sldId id="328" r:id="rId45"/>
    <p:sldId id="329" r:id="rId46"/>
    <p:sldId id="330" r:id="rId47"/>
    <p:sldId id="275" r:id="rId48"/>
    <p:sldId id="33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4F4"/>
    <a:srgbClr val="527F77"/>
    <a:srgbClr val="1C65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3"/>
    <p:restoredTop sz="72121"/>
  </p:normalViewPr>
  <p:slideViewPr>
    <p:cSldViewPr snapToGrid="0">
      <p:cViewPr varScale="1">
        <p:scale>
          <a:sx n="76" d="100"/>
          <a:sy n="76" d="100"/>
        </p:scale>
        <p:origin x="14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number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B45-714A-AAF6-CD93118944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B45-714A-AAF6-CD931189446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B45-714A-AAF6-CD931189446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B45-714A-AAF6-CD931189446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B45-714A-AAF6-CD931189446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B45-714A-AAF6-CD931189446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B45-714A-AAF6-CD931189446A}"/>
              </c:ext>
            </c:extLst>
          </c:dPt>
          <c:dLbls>
            <c:dLbl>
              <c:idx val="0"/>
              <c:layout>
                <c:manualLayout>
                  <c:x val="2.0516272475685111E-2"/>
                  <c:y val="6.3957445844529767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B45-714A-AAF6-CD931189446A}"/>
                </c:ext>
              </c:extLst>
            </c:dLbl>
            <c:dLbl>
              <c:idx val="1"/>
              <c:layout>
                <c:manualLayout>
                  <c:x val="1.7671351883107429E-2"/>
                  <c:y val="-9.5697659240976604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B45-714A-AAF6-CD931189446A}"/>
                </c:ext>
              </c:extLst>
            </c:dLbl>
            <c:dLbl>
              <c:idx val="2"/>
              <c:layout>
                <c:manualLayout>
                  <c:x val="-7.3518190129331085E-3"/>
                  <c:y val="-1.6389428786645847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B45-714A-AAF6-CD931189446A}"/>
                </c:ext>
              </c:extLst>
            </c:dLbl>
            <c:dLbl>
              <c:idx val="3"/>
              <c:layout>
                <c:manualLayout>
                  <c:x val="7.4142374907351753E-3"/>
                  <c:y val="-8.2698538314292871E-3"/>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B45-714A-AAF6-CD931189446A}"/>
                </c:ext>
              </c:extLst>
            </c:dLbl>
            <c:dLbl>
              <c:idx val="4"/>
              <c:layout>
                <c:manualLayout>
                  <c:x val="1.264226579349368E-2"/>
                  <c:y val="2.5937244238820913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B45-714A-AAF6-CD931189446A}"/>
                </c:ext>
              </c:extLst>
            </c:dLbl>
            <c:dLbl>
              <c:idx val="5"/>
              <c:layout>
                <c:manualLayout>
                  <c:x val="-3.1705931272031662E-3"/>
                  <c:y val="8.470066218894368E-3"/>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B45-714A-AAF6-CD931189446A}"/>
                </c:ext>
              </c:extLst>
            </c:dLbl>
            <c:dLbl>
              <c:idx val="6"/>
              <c:layout>
                <c:manualLayout>
                  <c:x val="2.6123924261443059E-3"/>
                  <c:y val="3.1718854334433291E-2"/>
                </c:manualLayout>
              </c:layou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B45-714A-AAF6-CD931189446A}"/>
                </c:ext>
              </c:extLst>
            </c:dLbl>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Abnormality</c:v>
                </c:pt>
                <c:pt idx="1">
                  <c:v>Presence</c:v>
                </c:pt>
                <c:pt idx="2">
                  <c:v>View</c:v>
                </c:pt>
                <c:pt idx="3">
                  <c:v>Location</c:v>
                </c:pt>
                <c:pt idx="4">
                  <c:v>Level</c:v>
                </c:pt>
                <c:pt idx="5">
                  <c:v>Type</c:v>
                </c:pt>
                <c:pt idx="6">
                  <c:v>Difference</c:v>
                </c:pt>
              </c:strCache>
            </c:strRef>
          </c:cat>
          <c:val>
            <c:numRef>
              <c:f>Sheet1!$B$2:$B$8</c:f>
              <c:numCache>
                <c:formatCode>General</c:formatCode>
                <c:ptCount val="7"/>
                <c:pt idx="0">
                  <c:v>145421</c:v>
                </c:pt>
                <c:pt idx="1">
                  <c:v>155726</c:v>
                </c:pt>
                <c:pt idx="2">
                  <c:v>56265</c:v>
                </c:pt>
                <c:pt idx="3">
                  <c:v>84193</c:v>
                </c:pt>
                <c:pt idx="4">
                  <c:v>67296</c:v>
                </c:pt>
                <c:pt idx="5">
                  <c:v>27478</c:v>
                </c:pt>
                <c:pt idx="6">
                  <c:v>164324</c:v>
                </c:pt>
              </c:numCache>
            </c:numRef>
          </c:val>
          <c:extLst>
            <c:ext xmlns:c16="http://schemas.microsoft.com/office/drawing/2014/chart" uri="{C3380CC4-5D6E-409C-BE32-E72D297353CC}">
              <c16:uniqueId val="{0000000E-7B45-714A-AAF6-CD931189446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5.1835288500334691E-2"/>
          <c:y val="0.94577100754394894"/>
          <c:w val="0.89999991329209117"/>
          <c:h val="5.422899245605107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A5597-1239-1D4F-9391-73FDF5C75149}" type="datetimeFigureOut">
              <a:rPr lang="en-US" smtClean="0"/>
              <a:t>8/2/23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83CF0-1B6F-164D-A136-B146C8CF3193}" type="slidenum">
              <a:rPr lang="en-US" smtClean="0"/>
              <a:t>‹#›</a:t>
            </a:fld>
            <a:endParaRPr lang="en-US"/>
          </a:p>
        </p:txBody>
      </p:sp>
    </p:spTree>
    <p:extLst>
      <p:ext uri="{BB962C8B-B14F-4D97-AF65-F5344CB8AC3E}">
        <p14:creationId xmlns:p14="http://schemas.microsoft.com/office/powerpoint/2010/main" val="21908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xxx, a </a:t>
            </a:r>
            <a:r>
              <a:rPr lang="en-US" dirty="0" err="1"/>
              <a:t>phd</a:t>
            </a:r>
            <a:r>
              <a:rPr lang="en-US" dirty="0"/>
              <a:t> student from the university of </a:t>
            </a:r>
            <a:r>
              <a:rPr lang="en-US" dirty="0" err="1"/>
              <a:t>texas</a:t>
            </a:r>
            <a:r>
              <a:rPr lang="en-US" dirty="0"/>
              <a:t> at </a:t>
            </a:r>
            <a:r>
              <a:rPr lang="en-US" dirty="0" err="1"/>
              <a:t>arlington</a:t>
            </a:r>
            <a:r>
              <a:rPr lang="en-US" dirty="0"/>
              <a:t>. The paper that I’m going to present today is called Expert Knowledge-Aware Image Difference Graph Representation Learning for Difference-Aware Medical Visual Question Answering</a:t>
            </a:r>
          </a:p>
        </p:txBody>
      </p:sp>
      <p:sp>
        <p:nvSpPr>
          <p:cNvPr id="4" name="Slide Number Placeholder 3"/>
          <p:cNvSpPr>
            <a:spLocks noGrp="1"/>
          </p:cNvSpPr>
          <p:nvPr>
            <p:ph type="sldNum" sz="quarter" idx="5"/>
          </p:nvPr>
        </p:nvSpPr>
        <p:spPr/>
        <p:txBody>
          <a:bodyPr/>
          <a:lstStyle/>
          <a:p>
            <a:fld id="{9A083CF0-1B6F-164D-A136-B146C8CF3193}" type="slidenum">
              <a:rPr lang="en-US" smtClean="0"/>
              <a:t>1</a:t>
            </a:fld>
            <a:endParaRPr lang="en-US"/>
          </a:p>
        </p:txBody>
      </p:sp>
    </p:spTree>
    <p:extLst>
      <p:ext uri="{BB962C8B-B14F-4D97-AF65-F5344CB8AC3E}">
        <p14:creationId xmlns:p14="http://schemas.microsoft.com/office/powerpoint/2010/main" val="188723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limitations of the current medical VQA datasets and support this task effectively, we proposed a large-scale dataset named MIMIC-Diff-VQA. This dataset contains a total of 700,000 questions covering 164,000 image pairs, which should be ample for data-hungry deep-learning methods. The dataset includes seven question types to cater to the needs of radiologists in various </a:t>
            </a:r>
            <a:r>
              <a:rPr lang="en-US" dirty="0" err="1"/>
              <a:t>situations,including</a:t>
            </a:r>
            <a:r>
              <a:rPr lang="en-US" dirty="0"/>
              <a:t> abnormality, presence, view, location, level, type, and difference. Among them, the "difference" type of questions enables to answer questions concerning the comparison of present images with previous visits, which is crucial in clinical diagnosis and treatment evaluation.</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10</a:t>
            </a:fld>
            <a:endParaRPr lang="en-US"/>
          </a:p>
        </p:txBody>
      </p:sp>
    </p:spTree>
    <p:extLst>
      <p:ext uri="{BB962C8B-B14F-4D97-AF65-F5344CB8AC3E}">
        <p14:creationId xmlns:p14="http://schemas.microsoft.com/office/powerpoint/2010/main" val="281999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examples of all seven question types included in the MIMIC-Diff-VQA dataset.</a:t>
            </a:r>
          </a:p>
        </p:txBody>
      </p:sp>
      <p:sp>
        <p:nvSpPr>
          <p:cNvPr id="4" name="Slide Number Placeholder 3"/>
          <p:cNvSpPr>
            <a:spLocks noGrp="1"/>
          </p:cNvSpPr>
          <p:nvPr>
            <p:ph type="sldNum" sz="quarter" idx="5"/>
          </p:nvPr>
        </p:nvSpPr>
        <p:spPr/>
        <p:txBody>
          <a:bodyPr/>
          <a:lstStyle/>
          <a:p>
            <a:fld id="{9A083CF0-1B6F-164D-A136-B146C8CF3193}" type="slidenum">
              <a:rPr lang="en-US" smtClean="0"/>
              <a:t>11</a:t>
            </a:fld>
            <a:endParaRPr lang="en-US"/>
          </a:p>
        </p:txBody>
      </p:sp>
    </p:spTree>
    <p:extLst>
      <p:ext uri="{BB962C8B-B14F-4D97-AF65-F5344CB8AC3E}">
        <p14:creationId xmlns:p14="http://schemas.microsoft.com/office/powerpoint/2010/main" val="2008996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this dataset, we began by collecting keywords with the assistance of experienced radiologists. These keywords include abnormality keywords and attribute keywords. The attribute keywords serve as modifiers to the abnormality keywords and provide additional information such as location, level, and type.</a:t>
            </a:r>
          </a:p>
        </p:txBody>
      </p:sp>
      <p:sp>
        <p:nvSpPr>
          <p:cNvPr id="4" name="Slide Number Placeholder 3"/>
          <p:cNvSpPr>
            <a:spLocks noGrp="1"/>
          </p:cNvSpPr>
          <p:nvPr>
            <p:ph type="sldNum" sz="quarter" idx="5"/>
          </p:nvPr>
        </p:nvSpPr>
        <p:spPr/>
        <p:txBody>
          <a:bodyPr/>
          <a:lstStyle/>
          <a:p>
            <a:fld id="{9A083CF0-1B6F-164D-A136-B146C8CF3193}" type="slidenum">
              <a:rPr lang="en-US" smtClean="0"/>
              <a:t>12</a:t>
            </a:fld>
            <a:endParaRPr lang="en-US"/>
          </a:p>
        </p:txBody>
      </p:sp>
    </p:spTree>
    <p:extLst>
      <p:ext uri="{BB962C8B-B14F-4D97-AF65-F5344CB8AC3E}">
        <p14:creationId xmlns:p14="http://schemas.microsoft.com/office/powerpoint/2010/main" val="2807686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construct an intermediate </a:t>
            </a:r>
            <a:r>
              <a:rPr lang="en-US" dirty="0" err="1"/>
              <a:t>KeyInfo</a:t>
            </a:r>
            <a:r>
              <a:rPr lang="en-US" dirty="0"/>
              <a:t> dataset to prepare for the final question-answer generation. Firstly, we locate the disease keywords defined in the report.</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13</a:t>
            </a:fld>
            <a:endParaRPr lang="en-US"/>
          </a:p>
        </p:txBody>
      </p:sp>
    </p:spTree>
    <p:extLst>
      <p:ext uri="{BB962C8B-B14F-4D97-AF65-F5344CB8AC3E}">
        <p14:creationId xmlns:p14="http://schemas.microsoft.com/office/powerpoint/2010/main" val="197352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identify the corresponding attribute keywords near this disease keyword. And record the corresponding relationship in the extracted </a:t>
            </a:r>
            <a:r>
              <a:rPr lang="en-US" dirty="0" err="1"/>
              <a:t>keyinfo</a:t>
            </a:r>
            <a:r>
              <a:rPr lang="en-US" dirty="0"/>
              <a:t> structure.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14</a:t>
            </a:fld>
            <a:endParaRPr lang="en-US"/>
          </a:p>
        </p:txBody>
      </p:sp>
    </p:spTree>
    <p:extLst>
      <p:ext uri="{BB962C8B-B14F-4D97-AF65-F5344CB8AC3E}">
        <p14:creationId xmlns:p14="http://schemas.microsoft.com/office/powerpoint/2010/main" val="215344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detected negation expressions to determine if this is a positive finding or negative finding.</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15</a:t>
            </a:fld>
            <a:endParaRPr lang="en-US"/>
          </a:p>
        </p:txBody>
      </p:sp>
    </p:spTree>
    <p:extLst>
      <p:ext uri="{BB962C8B-B14F-4D97-AF65-F5344CB8AC3E}">
        <p14:creationId xmlns:p14="http://schemas.microsoft.com/office/powerpoint/2010/main" val="247370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Once </a:t>
            </a:r>
            <a:r>
              <a:rPr lang="en-US" dirty="0" err="1"/>
              <a:t>Keyinfo</a:t>
            </a:r>
            <a:r>
              <a:rPr lang="en-US" dirty="0"/>
              <a:t> structures have been created for each study, we validate the accuracy of the extracted dataset through a combination of manual and automated verification. If any errors are detected, we correct them and repeat the Extract-Check-Fix cycle until the number of errors is minimized.</a:t>
            </a:r>
          </a:p>
        </p:txBody>
      </p:sp>
      <p:sp>
        <p:nvSpPr>
          <p:cNvPr id="4" name="Slide Number Placeholder 3"/>
          <p:cNvSpPr>
            <a:spLocks noGrp="1"/>
          </p:cNvSpPr>
          <p:nvPr>
            <p:ph type="sldNum" sz="quarter" idx="5"/>
          </p:nvPr>
        </p:nvSpPr>
        <p:spPr/>
        <p:txBody>
          <a:bodyPr/>
          <a:lstStyle/>
          <a:p>
            <a:fld id="{9A083CF0-1B6F-164D-A136-B146C8CF3193}" type="slidenum">
              <a:rPr lang="en-US" smtClean="0"/>
              <a:t>16</a:t>
            </a:fld>
            <a:endParaRPr lang="en-US"/>
          </a:p>
        </p:txBody>
      </p:sp>
    </p:spTree>
    <p:extLst>
      <p:ext uri="{BB962C8B-B14F-4D97-AF65-F5344CB8AC3E}">
        <p14:creationId xmlns:p14="http://schemas.microsoft.com/office/powerpoint/2010/main" val="3078631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the </a:t>
            </a:r>
            <a:r>
              <a:rPr lang="en-US" dirty="0" err="1"/>
              <a:t>keyinfo</a:t>
            </a:r>
            <a:r>
              <a:rPr lang="en-US" dirty="0"/>
              <a:t> structure for each study, including both positive and negative findings. Each positive finding is associated with relevant information such as name, level, location, and type.</a:t>
            </a:r>
          </a:p>
        </p:txBody>
      </p:sp>
      <p:sp>
        <p:nvSpPr>
          <p:cNvPr id="4" name="Slide Number Placeholder 3"/>
          <p:cNvSpPr>
            <a:spLocks noGrp="1"/>
          </p:cNvSpPr>
          <p:nvPr>
            <p:ph type="sldNum" sz="quarter" idx="5"/>
          </p:nvPr>
        </p:nvSpPr>
        <p:spPr/>
        <p:txBody>
          <a:bodyPr/>
          <a:lstStyle/>
          <a:p>
            <a:fld id="{9A083CF0-1B6F-164D-A136-B146C8CF3193}" type="slidenum">
              <a:rPr lang="en-US" smtClean="0"/>
              <a:t>17</a:t>
            </a:fld>
            <a:endParaRPr lang="en-US"/>
          </a:p>
        </p:txBody>
      </p:sp>
    </p:spTree>
    <p:extLst>
      <p:ext uri="{BB962C8B-B14F-4D97-AF65-F5344CB8AC3E}">
        <p14:creationId xmlns:p14="http://schemas.microsoft.com/office/powerpoint/2010/main" val="3732180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extracted </a:t>
            </a:r>
            <a:r>
              <a:rPr lang="en-US" dirty="0" err="1"/>
              <a:t>KeyInfo</a:t>
            </a:r>
            <a:r>
              <a:rPr lang="en-US" dirty="0"/>
              <a:t> dataset, we can create different types of questions for each study. Based on the pair </a:t>
            </a:r>
            <a:r>
              <a:rPr lang="en-US" dirty="0" err="1"/>
              <a:t>KeyInfo</a:t>
            </a:r>
            <a:r>
              <a:rPr lang="en-US" dirty="0"/>
              <a:t>, we can further generate "difference" type questions, such as "What has changed compared to the reference image?"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18</a:t>
            </a:fld>
            <a:endParaRPr lang="en-US"/>
          </a:p>
        </p:txBody>
      </p:sp>
    </p:spTree>
    <p:extLst>
      <p:ext uri="{BB962C8B-B14F-4D97-AF65-F5344CB8AC3E}">
        <p14:creationId xmlns:p14="http://schemas.microsoft.com/office/powerpoint/2010/main" val="323468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quality of our dataset, we had three human verifiers to examine 1700 randomly selected samples from the MIMC-Diff-VQA dataset. The results revealed that Verifiers A, B, and C had respective accuracies of 95%, 98.9%, and 96.5%. As a result, the overall average accuracy was calculated to be 97.4%, which is acceptable for training neural networks.</a:t>
            </a:r>
          </a:p>
        </p:txBody>
      </p:sp>
      <p:sp>
        <p:nvSpPr>
          <p:cNvPr id="4" name="Slide Number Placeholder 3"/>
          <p:cNvSpPr>
            <a:spLocks noGrp="1"/>
          </p:cNvSpPr>
          <p:nvPr>
            <p:ph type="sldNum" sz="quarter" idx="5"/>
          </p:nvPr>
        </p:nvSpPr>
        <p:spPr/>
        <p:txBody>
          <a:bodyPr/>
          <a:lstStyle/>
          <a:p>
            <a:fld id="{9A083CF0-1B6F-164D-A136-B146C8CF3193}" type="slidenum">
              <a:rPr lang="en-US" smtClean="0"/>
              <a:t>19</a:t>
            </a:fld>
            <a:endParaRPr lang="en-US"/>
          </a:p>
        </p:txBody>
      </p:sp>
    </p:spTree>
    <p:extLst>
      <p:ext uri="{BB962C8B-B14F-4D97-AF65-F5344CB8AC3E}">
        <p14:creationId xmlns:p14="http://schemas.microsoft.com/office/powerpoint/2010/main" val="3759542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 existing medical Vision Language tasks, there are three popular tasks: Text mined label from report, report generation, and Visual Question answering. While these tasks have seen significant developments, they still have limitations.</a:t>
            </a:r>
          </a:p>
        </p:txBody>
      </p:sp>
      <p:sp>
        <p:nvSpPr>
          <p:cNvPr id="4" name="Slide Number Placeholder 3"/>
          <p:cNvSpPr>
            <a:spLocks noGrp="1"/>
          </p:cNvSpPr>
          <p:nvPr>
            <p:ph type="sldNum" sz="quarter" idx="5"/>
          </p:nvPr>
        </p:nvSpPr>
        <p:spPr/>
        <p:txBody>
          <a:bodyPr/>
          <a:lstStyle/>
          <a:p>
            <a:fld id="{9A083CF0-1B6F-164D-A136-B146C8CF3193}" type="slidenum">
              <a:rPr lang="en-US" smtClean="0"/>
              <a:t>2</a:t>
            </a:fld>
            <a:endParaRPr lang="en-US"/>
          </a:p>
        </p:txBody>
      </p:sp>
    </p:spTree>
    <p:extLst>
      <p:ext uri="{BB962C8B-B14F-4D97-AF65-F5344CB8AC3E}">
        <p14:creationId xmlns:p14="http://schemas.microsoft.com/office/powerpoint/2010/main" val="105160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to support the medical difference VQA task, we proposed a new method called expert knowledge-aware image-difference graph.</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20</a:t>
            </a:fld>
            <a:endParaRPr lang="en-US"/>
          </a:p>
        </p:txBody>
      </p:sp>
    </p:spTree>
    <p:extLst>
      <p:ext uri="{BB962C8B-B14F-4D97-AF65-F5344CB8AC3E}">
        <p14:creationId xmlns:p14="http://schemas.microsoft.com/office/powerpoint/2010/main" val="180103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challenge we must address is the significant variance in orientation, scale, and range in the CXR images, even when dealing with the same patient. These variations can be a significant hindrance for neural networks attempting to locate the critical areas for diagnosis.</a:t>
            </a:r>
          </a:p>
        </p:txBody>
      </p:sp>
      <p:sp>
        <p:nvSpPr>
          <p:cNvPr id="4" name="Slide Number Placeholder 3"/>
          <p:cNvSpPr>
            <a:spLocks noGrp="1"/>
          </p:cNvSpPr>
          <p:nvPr>
            <p:ph type="sldNum" sz="quarter" idx="5"/>
          </p:nvPr>
        </p:nvSpPr>
        <p:spPr/>
        <p:txBody>
          <a:bodyPr/>
          <a:lstStyle/>
          <a:p>
            <a:fld id="{9A083CF0-1B6F-164D-A136-B146C8CF3193}" type="slidenum">
              <a:rPr lang="en-US" smtClean="0"/>
              <a:t>21</a:t>
            </a:fld>
            <a:endParaRPr lang="en-US"/>
          </a:p>
        </p:txBody>
      </p:sp>
    </p:spTree>
    <p:extLst>
      <p:ext uri="{BB962C8B-B14F-4D97-AF65-F5344CB8AC3E}">
        <p14:creationId xmlns:p14="http://schemas.microsoft.com/office/powerpoint/2010/main" val="101080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propose to use the Faster R-CNN model to detect 26 anatomical structures present in chest x-ray images. This method allows us to eliminate the impact of variances in orientation, scale, and range. Then we will extract anatomical features from the detected bounding boxes.</a:t>
            </a:r>
          </a:p>
        </p:txBody>
      </p:sp>
      <p:sp>
        <p:nvSpPr>
          <p:cNvPr id="4" name="Slide Number Placeholder 3"/>
          <p:cNvSpPr>
            <a:spLocks noGrp="1"/>
          </p:cNvSpPr>
          <p:nvPr>
            <p:ph type="sldNum" sz="quarter" idx="5"/>
          </p:nvPr>
        </p:nvSpPr>
        <p:spPr/>
        <p:txBody>
          <a:bodyPr/>
          <a:lstStyle/>
          <a:p>
            <a:fld id="{9A083CF0-1B6F-164D-A136-B146C8CF3193}" type="slidenum">
              <a:rPr lang="en-US" smtClean="0"/>
              <a:t>22</a:t>
            </a:fld>
            <a:endParaRPr lang="en-US"/>
          </a:p>
        </p:txBody>
      </p:sp>
    </p:spTree>
    <p:extLst>
      <p:ext uri="{BB962C8B-B14F-4D97-AF65-F5344CB8AC3E}">
        <p14:creationId xmlns:p14="http://schemas.microsoft.com/office/powerpoint/2010/main" val="2031334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further include more disease information, we train another Faster-RCNN on </a:t>
            </a:r>
            <a:r>
              <a:rPr lang="en-US" dirty="0" err="1"/>
              <a:t>VinDr</a:t>
            </a:r>
            <a:r>
              <a:rPr lang="en-US" dirty="0"/>
              <a:t> dataset, which is a Chest X-</a:t>
            </a:r>
            <a:r>
              <a:rPr lang="en-US" dirty="0" err="1"/>
              <a:t>Rray</a:t>
            </a:r>
            <a:r>
              <a:rPr lang="en-US" dirty="0"/>
              <a:t> dataset with common findings annotated. Then we extracted the disease features using the newly trained Faster-RCNN on the anatomical structures detected in the last step. In the subsequent step, we use both disease features and anatomical features as the inputs.</a:t>
            </a:r>
          </a:p>
        </p:txBody>
      </p:sp>
      <p:sp>
        <p:nvSpPr>
          <p:cNvPr id="4" name="Slide Number Placeholder 3"/>
          <p:cNvSpPr>
            <a:spLocks noGrp="1"/>
          </p:cNvSpPr>
          <p:nvPr>
            <p:ph type="sldNum" sz="quarter" idx="5"/>
          </p:nvPr>
        </p:nvSpPr>
        <p:spPr/>
        <p:txBody>
          <a:bodyPr/>
          <a:lstStyle/>
          <a:p>
            <a:fld id="{9A083CF0-1B6F-164D-A136-B146C8CF3193}" type="slidenum">
              <a:rPr lang="en-US" smtClean="0"/>
              <a:t>23</a:t>
            </a:fld>
            <a:endParaRPr lang="en-US"/>
          </a:p>
        </p:txBody>
      </p:sp>
    </p:spTree>
    <p:extLst>
      <p:ext uri="{BB962C8B-B14F-4D97-AF65-F5344CB8AC3E}">
        <p14:creationId xmlns:p14="http://schemas.microsoft.com/office/powerpoint/2010/main" val="3377026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input features prepared, we proceed to the Multi-Relationship Graph module.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24</a:t>
            </a:fld>
            <a:endParaRPr lang="en-US"/>
          </a:p>
        </p:txBody>
      </p:sp>
    </p:spTree>
    <p:extLst>
      <p:ext uri="{BB962C8B-B14F-4D97-AF65-F5344CB8AC3E}">
        <p14:creationId xmlns:p14="http://schemas.microsoft.com/office/powerpoint/2010/main" val="349081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have three different graphs including implicit graph, spatial graph and semantic graph.</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25</a:t>
            </a:fld>
            <a:endParaRPr lang="en-US"/>
          </a:p>
        </p:txBody>
      </p:sp>
    </p:spTree>
    <p:extLst>
      <p:ext uri="{BB962C8B-B14F-4D97-AF65-F5344CB8AC3E}">
        <p14:creationId xmlns:p14="http://schemas.microsoft.com/office/powerpoint/2010/main" val="655956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spatial relationship is inspired by radiologist’s practice of identifying abnormalities based on specific anatomical structures. For example, in this figure, radiologist gave the comments such as  “the effusions remain moderate and still cause substantial bilateral areas of basilar atelectasis” and “Elevation of the left diaphragm and opacity in the left lower lung suggests remaining left basilar atelectasis”</a:t>
            </a:r>
          </a:p>
        </p:txBody>
      </p:sp>
      <p:sp>
        <p:nvSpPr>
          <p:cNvPr id="4" name="Slide Number Placeholder 3"/>
          <p:cNvSpPr>
            <a:spLocks noGrp="1"/>
          </p:cNvSpPr>
          <p:nvPr>
            <p:ph type="sldNum" sz="quarter" idx="5"/>
          </p:nvPr>
        </p:nvSpPr>
        <p:spPr/>
        <p:txBody>
          <a:bodyPr/>
          <a:lstStyle/>
          <a:p>
            <a:fld id="{9A083CF0-1B6F-164D-A136-B146C8CF3193}" type="slidenum">
              <a:rPr lang="en-US" smtClean="0"/>
              <a:t>26</a:t>
            </a:fld>
            <a:endParaRPr lang="en-US"/>
          </a:p>
        </p:txBody>
      </p:sp>
    </p:spTree>
    <p:extLst>
      <p:ext uri="{BB962C8B-B14F-4D97-AF65-F5344CB8AC3E}">
        <p14:creationId xmlns:p14="http://schemas.microsoft.com/office/powerpoint/2010/main" val="262853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graph contains 11 spatial relationships between each pair of nodes. These relationships include "inside," "cover," "overlap," and 8 directional relationships. Each directional class represents a 45-degree angle of direction.</a:t>
            </a:r>
          </a:p>
        </p:txBody>
      </p:sp>
      <p:sp>
        <p:nvSpPr>
          <p:cNvPr id="4" name="Slide Number Placeholder 3"/>
          <p:cNvSpPr>
            <a:spLocks noGrp="1"/>
          </p:cNvSpPr>
          <p:nvPr>
            <p:ph type="sldNum" sz="quarter" idx="5"/>
          </p:nvPr>
        </p:nvSpPr>
        <p:spPr/>
        <p:txBody>
          <a:bodyPr/>
          <a:lstStyle/>
          <a:p>
            <a:fld id="{9A083CF0-1B6F-164D-A136-B146C8CF3193}" type="slidenum">
              <a:rPr lang="en-US" smtClean="0"/>
              <a:t>27</a:t>
            </a:fld>
            <a:endParaRPr lang="en-US"/>
          </a:p>
        </p:txBody>
      </p:sp>
    </p:spTree>
    <p:extLst>
      <p:ext uri="{BB962C8B-B14F-4D97-AF65-F5344CB8AC3E}">
        <p14:creationId xmlns:p14="http://schemas.microsoft.com/office/powerpoint/2010/main" val="2604216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assign the relationships to the graph.</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28</a:t>
            </a:fld>
            <a:endParaRPr lang="en-US"/>
          </a:p>
        </p:txBody>
      </p:sp>
    </p:spTree>
    <p:extLst>
      <p:ext uri="{BB962C8B-B14F-4D97-AF65-F5344CB8AC3E}">
        <p14:creationId xmlns:p14="http://schemas.microsoft.com/office/powerpoint/2010/main" val="2253201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relationships between each pair of nodes can be reversed depending on the direction. For instance, if the spatial relationship from node A to node B is "inside," then the spatial relationship from node B to node A would be "cover."</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29</a:t>
            </a:fld>
            <a:endParaRPr lang="en-US"/>
          </a:p>
        </p:txBody>
      </p:sp>
    </p:spTree>
    <p:extLst>
      <p:ext uri="{BB962C8B-B14F-4D97-AF65-F5344CB8AC3E}">
        <p14:creationId xmlns:p14="http://schemas.microsoft.com/office/powerpoint/2010/main" val="392959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text mined label, poorly designed rules may leading to incorrect labels. For example, in this case, the extracted label mistakenly identifies pneumothorax as a positive finding.</a:t>
            </a:r>
          </a:p>
        </p:txBody>
      </p:sp>
      <p:sp>
        <p:nvSpPr>
          <p:cNvPr id="4" name="Slide Number Placeholder 3"/>
          <p:cNvSpPr>
            <a:spLocks noGrp="1"/>
          </p:cNvSpPr>
          <p:nvPr>
            <p:ph type="sldNum" sz="quarter" idx="5"/>
          </p:nvPr>
        </p:nvSpPr>
        <p:spPr/>
        <p:txBody>
          <a:bodyPr/>
          <a:lstStyle/>
          <a:p>
            <a:fld id="{9A083CF0-1B6F-164D-A136-B146C8CF3193}" type="slidenum">
              <a:rPr lang="en-US" smtClean="0"/>
              <a:t>3</a:t>
            </a:fld>
            <a:endParaRPr lang="en-US"/>
          </a:p>
        </p:txBody>
      </p:sp>
    </p:spTree>
    <p:extLst>
      <p:ext uri="{BB962C8B-B14F-4D97-AF65-F5344CB8AC3E}">
        <p14:creationId xmlns:p14="http://schemas.microsoft.com/office/powerpoint/2010/main" val="1976130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inspiration behind the use of semantic relationships is the fact that multiple diseases can be interconnected during the progression of a specific disease. For example, Cardiomegaly, which refers to an enlarged heart, can start with heart dysfunction that causes blood congestion in the heart. The congested blood then goes to lungs, resulting in an increase in the pressure of lung vessels, which allows fluid to enter the pleural spaces and creates the initial sign of pulmonary edema. At the same time, the buildup of fluid outside the lungs, known as pleural effusion, can cause compression atelectasis. As the edema continues to progress, widespread opacification becomes apparent. Therefore, we utilize two knowledge graphs to consider these relationships.</a:t>
            </a:r>
          </a:p>
        </p:txBody>
      </p:sp>
      <p:sp>
        <p:nvSpPr>
          <p:cNvPr id="4" name="Slide Number Placeholder 3"/>
          <p:cNvSpPr>
            <a:spLocks noGrp="1"/>
          </p:cNvSpPr>
          <p:nvPr>
            <p:ph type="sldNum" sz="quarter" idx="5"/>
          </p:nvPr>
        </p:nvSpPr>
        <p:spPr/>
        <p:txBody>
          <a:bodyPr/>
          <a:lstStyle/>
          <a:p>
            <a:fld id="{9A083CF0-1B6F-164D-A136-B146C8CF3193}" type="slidenum">
              <a:rPr lang="en-US" smtClean="0"/>
              <a:t>30</a:t>
            </a:fld>
            <a:endParaRPr lang="en-US"/>
          </a:p>
        </p:txBody>
      </p:sp>
    </p:spTree>
    <p:extLst>
      <p:ext uri="{BB962C8B-B14F-4D97-AF65-F5344CB8AC3E}">
        <p14:creationId xmlns:p14="http://schemas.microsoft.com/office/powerpoint/2010/main" val="1732942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knowledge graph used is the anatomical knowledge graph, which is based on existing work. Newly added nodes are highlighted in red. The anatomical knowledge graph represents the relationships between diseases and anatomical structures.</a:t>
            </a:r>
          </a:p>
        </p:txBody>
      </p:sp>
      <p:sp>
        <p:nvSpPr>
          <p:cNvPr id="4" name="Slide Number Placeholder 3"/>
          <p:cNvSpPr>
            <a:spLocks noGrp="1"/>
          </p:cNvSpPr>
          <p:nvPr>
            <p:ph type="sldNum" sz="quarter" idx="5"/>
          </p:nvPr>
        </p:nvSpPr>
        <p:spPr/>
        <p:txBody>
          <a:bodyPr/>
          <a:lstStyle/>
          <a:p>
            <a:fld id="{9A083CF0-1B6F-164D-A136-B146C8CF3193}" type="slidenum">
              <a:rPr lang="en-US" smtClean="0"/>
              <a:t>31</a:t>
            </a:fld>
            <a:endParaRPr lang="en-US"/>
          </a:p>
        </p:txBody>
      </p:sp>
    </p:spTree>
    <p:extLst>
      <p:ext uri="{BB962C8B-B14F-4D97-AF65-F5344CB8AC3E}">
        <p14:creationId xmlns:p14="http://schemas.microsoft.com/office/powerpoint/2010/main" val="3807732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knowledge graph used is the co-occurrence knowledge graph, which is created based on the co-occurrence frequency between findings.</a:t>
            </a:r>
          </a:p>
        </p:txBody>
      </p:sp>
      <p:sp>
        <p:nvSpPr>
          <p:cNvPr id="4" name="Slide Number Placeholder 3"/>
          <p:cNvSpPr>
            <a:spLocks noGrp="1"/>
          </p:cNvSpPr>
          <p:nvPr>
            <p:ph type="sldNum" sz="quarter" idx="5"/>
          </p:nvPr>
        </p:nvSpPr>
        <p:spPr/>
        <p:txBody>
          <a:bodyPr/>
          <a:lstStyle/>
          <a:p>
            <a:fld id="{9A083CF0-1B6F-164D-A136-B146C8CF3193}" type="slidenum">
              <a:rPr lang="en-US" smtClean="0"/>
              <a:t>32</a:t>
            </a:fld>
            <a:endParaRPr lang="en-US"/>
          </a:p>
        </p:txBody>
      </p:sp>
    </p:spTree>
    <p:extLst>
      <p:ext uri="{BB962C8B-B14F-4D97-AF65-F5344CB8AC3E}">
        <p14:creationId xmlns:p14="http://schemas.microsoft.com/office/powerpoint/2010/main" val="1632247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map the relations in knowledge graphs onto the semantic graph. Similar to spatial relationships, the relations can be reversed depending on the direction.</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33</a:t>
            </a:fld>
            <a:endParaRPr lang="en-US"/>
          </a:p>
        </p:txBody>
      </p:sp>
    </p:spTree>
    <p:extLst>
      <p:ext uri="{BB962C8B-B14F-4D97-AF65-F5344CB8AC3E}">
        <p14:creationId xmlns:p14="http://schemas.microsoft.com/office/powerpoint/2010/main" val="2375652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graph is a fully connected graph that is utilized as a complement to the spatial and semantic graphs for exploring the implicit relationships between nodes.</a:t>
            </a:r>
          </a:p>
        </p:txBody>
      </p:sp>
      <p:sp>
        <p:nvSpPr>
          <p:cNvPr id="4" name="Slide Number Placeholder 3"/>
          <p:cNvSpPr>
            <a:spLocks noGrp="1"/>
          </p:cNvSpPr>
          <p:nvPr>
            <p:ph type="sldNum" sz="quarter" idx="5"/>
          </p:nvPr>
        </p:nvSpPr>
        <p:spPr/>
        <p:txBody>
          <a:bodyPr/>
          <a:lstStyle/>
          <a:p>
            <a:fld id="{9A083CF0-1B6F-164D-A136-B146C8CF3193}" type="slidenum">
              <a:rPr lang="en-US" smtClean="0"/>
              <a:t>34</a:t>
            </a:fld>
            <a:endParaRPr lang="en-US"/>
          </a:p>
        </p:txBody>
      </p:sp>
    </p:spTree>
    <p:extLst>
      <p:ext uri="{BB962C8B-B14F-4D97-AF65-F5344CB8AC3E}">
        <p14:creationId xmlns:p14="http://schemas.microsoft.com/office/powerpoint/2010/main" val="1914121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obtain the final graph feature by performing global average pooling on the three graph features.</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35</a:t>
            </a:fld>
            <a:endParaRPr lang="en-US"/>
          </a:p>
        </p:txBody>
      </p:sp>
    </p:spTree>
    <p:extLst>
      <p:ext uri="{BB962C8B-B14F-4D97-AF65-F5344CB8AC3E}">
        <p14:creationId xmlns:p14="http://schemas.microsoft.com/office/powerpoint/2010/main" val="904622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perform a subtraction operation between the main graph feature and the reference graph feature to extract the difference graph feature.  Next, we employ feature attention that comprises concatenation, matrix multiplication, and fully connected layers to create final feature vectors for both the main and reference images, while simultaneously calculating the difference feature vector.</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36</a:t>
            </a:fld>
            <a:endParaRPr lang="en-US"/>
          </a:p>
        </p:txBody>
      </p:sp>
    </p:spTree>
    <p:extLst>
      <p:ext uri="{BB962C8B-B14F-4D97-AF65-F5344CB8AC3E}">
        <p14:creationId xmlns:p14="http://schemas.microsoft.com/office/powerpoint/2010/main" val="2815992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the generated feature vectors are utilized as input to the LSTM answer generator.</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37</a:t>
            </a:fld>
            <a:endParaRPr lang="en-US"/>
          </a:p>
        </p:txBody>
      </p:sp>
    </p:spTree>
    <p:extLst>
      <p:ext uri="{BB962C8B-B14F-4D97-AF65-F5344CB8AC3E}">
        <p14:creationId xmlns:p14="http://schemas.microsoft.com/office/powerpoint/2010/main" val="4208550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experiment section, we first conducted an ablation study, which demonstrated that our full model that utilizes all three relationships provided superior results compared to using any single graph alone.</a:t>
            </a:r>
          </a:p>
        </p:txBody>
      </p:sp>
      <p:sp>
        <p:nvSpPr>
          <p:cNvPr id="4" name="Slide Number Placeholder 3"/>
          <p:cNvSpPr>
            <a:spLocks noGrp="1"/>
          </p:cNvSpPr>
          <p:nvPr>
            <p:ph type="sldNum" sz="quarter" idx="5"/>
          </p:nvPr>
        </p:nvSpPr>
        <p:spPr/>
        <p:txBody>
          <a:bodyPr/>
          <a:lstStyle/>
          <a:p>
            <a:fld id="{9A083CF0-1B6F-164D-A136-B146C8CF3193}" type="slidenum">
              <a:rPr lang="en-US" smtClean="0"/>
              <a:t>38</a:t>
            </a:fld>
            <a:endParaRPr lang="en-US"/>
          </a:p>
        </p:txBody>
      </p:sp>
    </p:spTree>
    <p:extLst>
      <p:ext uri="{BB962C8B-B14F-4D97-AF65-F5344CB8AC3E}">
        <p14:creationId xmlns:p14="http://schemas.microsoft.com/office/powerpoint/2010/main" val="3590636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compared the performance of our model with existing state-of-the-art methods. For non-difference questions, we compared our model with a traditional medical VQA method called MMQ, and our results show that our model outperforms it.</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39</a:t>
            </a:fld>
            <a:endParaRPr lang="en-US"/>
          </a:p>
        </p:txBody>
      </p:sp>
    </p:spTree>
    <p:extLst>
      <p:ext uri="{BB962C8B-B14F-4D97-AF65-F5344CB8AC3E}">
        <p14:creationId xmlns:p14="http://schemas.microsoft.com/office/powerpoint/2010/main" val="156437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Report generation task can produce a complete report, containing as much information as possible. However, these systems are unable to determine the key points that the doctor wishes to examine or determine which diseases should be excluded..</a:t>
            </a:r>
          </a:p>
        </p:txBody>
      </p:sp>
      <p:sp>
        <p:nvSpPr>
          <p:cNvPr id="4" name="Slide Number Placeholder 3"/>
          <p:cNvSpPr>
            <a:spLocks noGrp="1"/>
          </p:cNvSpPr>
          <p:nvPr>
            <p:ph type="sldNum" sz="quarter" idx="5"/>
          </p:nvPr>
        </p:nvSpPr>
        <p:spPr/>
        <p:txBody>
          <a:bodyPr/>
          <a:lstStyle/>
          <a:p>
            <a:fld id="{9A083CF0-1B6F-164D-A136-B146C8CF3193}" type="slidenum">
              <a:rPr lang="en-US" smtClean="0"/>
              <a:t>4</a:t>
            </a:fld>
            <a:endParaRPr lang="en-US"/>
          </a:p>
        </p:txBody>
      </p:sp>
    </p:spTree>
    <p:extLst>
      <p:ext uri="{BB962C8B-B14F-4D97-AF65-F5344CB8AC3E}">
        <p14:creationId xmlns:p14="http://schemas.microsoft.com/office/powerpoint/2010/main" val="74040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the “difference” questions, there are no existing works specifically designed for difference VQA. Therefore, we compared our method with difference captioning methods. The results, as shown in the table, indicate that our method outperformed both </a:t>
            </a:r>
            <a:r>
              <a:rPr lang="en-US" dirty="0" err="1"/>
              <a:t>MCCFormers</a:t>
            </a:r>
            <a:r>
              <a:rPr lang="en-US" dirty="0"/>
              <a:t> and IDCPCL in all metrics.</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40</a:t>
            </a:fld>
            <a:endParaRPr lang="en-US"/>
          </a:p>
        </p:txBody>
      </p:sp>
    </p:spTree>
    <p:extLst>
      <p:ext uri="{BB962C8B-B14F-4D97-AF65-F5344CB8AC3E}">
        <p14:creationId xmlns:p14="http://schemas.microsoft.com/office/powerpoint/2010/main" val="3635782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the evidence aspect, our model efficiently highlights regions in an image that indicate diseases, allowing doctors to quickly and easily inspect and verify their thoughts. By asking questions, doctors are able to inquire further about specific abnormalities.</a:t>
            </a:r>
          </a:p>
        </p:txBody>
      </p:sp>
      <p:sp>
        <p:nvSpPr>
          <p:cNvPr id="4" name="Slide Number Placeholder 3"/>
          <p:cNvSpPr>
            <a:spLocks noGrp="1"/>
          </p:cNvSpPr>
          <p:nvPr>
            <p:ph type="sldNum" sz="quarter" idx="5"/>
          </p:nvPr>
        </p:nvSpPr>
        <p:spPr/>
        <p:txBody>
          <a:bodyPr/>
          <a:lstStyle/>
          <a:p>
            <a:fld id="{9A083CF0-1B6F-164D-A136-B146C8CF3193}" type="slidenum">
              <a:rPr lang="en-US" smtClean="0"/>
              <a:t>41</a:t>
            </a:fld>
            <a:endParaRPr lang="en-US"/>
          </a:p>
        </p:txBody>
      </p:sp>
    </p:spTree>
    <p:extLst>
      <p:ext uri="{BB962C8B-B14F-4D97-AF65-F5344CB8AC3E}">
        <p14:creationId xmlns:p14="http://schemas.microsoft.com/office/powerpoint/2010/main" val="1710529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if the model truly understands the input image and medical knowledge, instead of relying on only language priors, we performed an experiment where we removed all the images and only used questions as input. The results ensured the faithfulness of our model</a:t>
            </a:r>
          </a:p>
        </p:txBody>
      </p:sp>
      <p:sp>
        <p:nvSpPr>
          <p:cNvPr id="4" name="Slide Number Placeholder 3"/>
          <p:cNvSpPr>
            <a:spLocks noGrp="1"/>
          </p:cNvSpPr>
          <p:nvPr>
            <p:ph type="sldNum" sz="quarter" idx="5"/>
          </p:nvPr>
        </p:nvSpPr>
        <p:spPr/>
        <p:txBody>
          <a:bodyPr/>
          <a:lstStyle/>
          <a:p>
            <a:fld id="{9A083CF0-1B6F-164D-A136-B146C8CF3193}" type="slidenum">
              <a:rPr lang="en-US" smtClean="0"/>
              <a:t>42</a:t>
            </a:fld>
            <a:endParaRPr lang="en-US"/>
          </a:p>
        </p:txBody>
      </p:sp>
    </p:spTree>
    <p:extLst>
      <p:ext uri="{BB962C8B-B14F-4D97-AF65-F5344CB8AC3E}">
        <p14:creationId xmlns:p14="http://schemas.microsoft.com/office/powerpoint/2010/main" val="870890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presented visualizations of our method and the baseline methods. As shown in the figure, both our model and MMQ answered the questions correctly. However, our model accurately identified the correct region of interest as the left side, whereas MMQ highlighted the corner and edges of the image, which appear irrelevant.</a:t>
            </a:r>
          </a:p>
        </p:txBody>
      </p:sp>
      <p:sp>
        <p:nvSpPr>
          <p:cNvPr id="4" name="Slide Number Placeholder 3"/>
          <p:cNvSpPr>
            <a:spLocks noGrp="1"/>
          </p:cNvSpPr>
          <p:nvPr>
            <p:ph type="sldNum" sz="quarter" idx="5"/>
          </p:nvPr>
        </p:nvSpPr>
        <p:spPr/>
        <p:txBody>
          <a:bodyPr/>
          <a:lstStyle/>
          <a:p>
            <a:fld id="{9A083CF0-1B6F-164D-A136-B146C8CF3193}" type="slidenum">
              <a:rPr lang="en-US" smtClean="0"/>
              <a:t>43</a:t>
            </a:fld>
            <a:endParaRPr lang="en-US"/>
          </a:p>
        </p:txBody>
      </p:sp>
    </p:spTree>
    <p:extLst>
      <p:ext uri="{BB962C8B-B14F-4D97-AF65-F5344CB8AC3E}">
        <p14:creationId xmlns:p14="http://schemas.microsoft.com/office/powerpoint/2010/main" val="302600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"difference" questions, our model correctly identified most of the bounding boxes in the right lung.</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44</a:t>
            </a:fld>
            <a:endParaRPr lang="en-US"/>
          </a:p>
        </p:txBody>
      </p:sp>
    </p:spTree>
    <p:extLst>
      <p:ext uri="{BB962C8B-B14F-4D97-AF65-F5344CB8AC3E}">
        <p14:creationId xmlns:p14="http://schemas.microsoft.com/office/powerpoint/2010/main" val="2728685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IDCPCL model not only provided repetitive and meaningless answers, but also </a:t>
            </a:r>
            <a:r>
              <a:rPr lang="en-US" dirty="0" err="1"/>
              <a:t>highlited</a:t>
            </a:r>
            <a:r>
              <a:rPr lang="en-US" dirty="0"/>
              <a:t> the entire image.</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45</a:t>
            </a:fld>
            <a:endParaRPr lang="en-US"/>
          </a:p>
        </p:txBody>
      </p:sp>
    </p:spTree>
    <p:extLst>
      <p:ext uri="{BB962C8B-B14F-4D97-AF65-F5344CB8AC3E}">
        <p14:creationId xmlns:p14="http://schemas.microsoft.com/office/powerpoint/2010/main" val="806846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a:t>
            </a:r>
            <a:r>
              <a:rPr lang="en-US" dirty="0" err="1"/>
              <a:t>MCCFormers</a:t>
            </a:r>
            <a:r>
              <a:rPr lang="en-US" dirty="0"/>
              <a:t> only highlighted a stripe of the images, resulting in poor performance. These experiments highlight the superior visualization capability of our method.</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46</a:t>
            </a:fld>
            <a:endParaRPr lang="en-US"/>
          </a:p>
        </p:txBody>
      </p:sp>
    </p:spTree>
    <p:extLst>
      <p:ext uri="{BB962C8B-B14F-4D97-AF65-F5344CB8AC3E}">
        <p14:creationId xmlns:p14="http://schemas.microsoft.com/office/powerpoint/2010/main" val="735098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900" dirty="0"/>
              <a:t>In conclusion, we have proposed a novel medical image difference VQA task and have introduced a large-scale MIMIC-Diff-VQA dataset specific to this task. Additionally, we have developed an Expert knowledge-aware and anatomical structure-aware image difference graph to facilitate performance on this task, which has outperformed traditional methods and provides a starting point for researchers in medical informatics. Despite these advancements, there remain certain limitations to this study. Notably, the constructed dataset only covers common cases while ignoring special scenarios, such as instances where the same disease appears in multiple locations. Furthermore, our model is not free from errors, including  (1) confusion between different presentation aspects of the same abnormality, (2) different names for the same type of abnormality, and (3) inaccurate features extracted by the pre-trained backbone used for image feature extraction.</a:t>
            </a:r>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47</a:t>
            </a:fld>
            <a:endParaRPr lang="en-US"/>
          </a:p>
        </p:txBody>
      </p:sp>
    </p:spTree>
    <p:extLst>
      <p:ext uri="{BB962C8B-B14F-4D97-AF65-F5344CB8AC3E}">
        <p14:creationId xmlns:p14="http://schemas.microsoft.com/office/powerpoint/2010/main" val="75573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Visual Question Answering task, on the other hand, is more plausible as it can answer specific questions and take care of the user’s concerns directly. However, the current medical VQA dataset sill have limitations.</a:t>
            </a:r>
          </a:p>
        </p:txBody>
      </p:sp>
      <p:sp>
        <p:nvSpPr>
          <p:cNvPr id="4" name="Slide Number Placeholder 3"/>
          <p:cNvSpPr>
            <a:spLocks noGrp="1"/>
          </p:cNvSpPr>
          <p:nvPr>
            <p:ph type="sldNum" sz="quarter" idx="5"/>
          </p:nvPr>
        </p:nvSpPr>
        <p:spPr/>
        <p:txBody>
          <a:bodyPr/>
          <a:lstStyle/>
          <a:p>
            <a:fld id="{9A083CF0-1B6F-164D-A136-B146C8CF3193}" type="slidenum">
              <a:rPr lang="en-US" smtClean="0"/>
              <a:t>5</a:t>
            </a:fld>
            <a:endParaRPr lang="en-US"/>
          </a:p>
        </p:txBody>
      </p:sp>
    </p:spTree>
    <p:extLst>
      <p:ext uri="{BB962C8B-B14F-4D97-AF65-F5344CB8AC3E}">
        <p14:creationId xmlns:p14="http://schemas.microsoft.com/office/powerpoint/2010/main" val="418383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some examples of current medical VQA datasets. VQA-RAD has only 315 images available, with 2515 corresponding questions and 11 question types. It covers three modalities, including X-ray, CT, and MRI, and also covers a wide range of anatomical regions.</a:t>
            </a:r>
          </a:p>
        </p:txBody>
      </p:sp>
      <p:sp>
        <p:nvSpPr>
          <p:cNvPr id="4" name="Slide Number Placeholder 3"/>
          <p:cNvSpPr>
            <a:spLocks noGrp="1"/>
          </p:cNvSpPr>
          <p:nvPr>
            <p:ph type="sldNum" sz="quarter" idx="5"/>
          </p:nvPr>
        </p:nvSpPr>
        <p:spPr/>
        <p:txBody>
          <a:bodyPr/>
          <a:lstStyle/>
          <a:p>
            <a:fld id="{9A083CF0-1B6F-164D-A136-B146C8CF3193}" type="slidenum">
              <a:rPr lang="en-US" smtClean="0"/>
              <a:t>6</a:t>
            </a:fld>
            <a:endParaRPr lang="en-US"/>
          </a:p>
        </p:txBody>
      </p:sp>
    </p:spTree>
    <p:extLst>
      <p:ext uri="{BB962C8B-B14F-4D97-AF65-F5344CB8AC3E}">
        <p14:creationId xmlns:p14="http://schemas.microsoft.com/office/powerpoint/2010/main" val="147112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ImageCLEF</a:t>
            </a:r>
            <a:r>
              <a:rPr lang="en-US" dirty="0"/>
              <a:t> VQA-MED dataset encompasses a diverse range of modalities and anatomical regions, including chest, abdomen, head, spine, foot, etc. With a total of 4200 images and 15000 questions available. However, it is important to note that only abnormality questions are available, which downgrades the VQA task to a classification task.</a:t>
            </a:r>
          </a:p>
          <a:p>
            <a:r>
              <a:rPr lang="en-US" dirty="0"/>
              <a:t>	</a:t>
            </a:r>
          </a:p>
          <a:p>
            <a:r>
              <a:rPr lang="en-US" dirty="0"/>
              <a:t>In conclusion, the currently available datasets have the same limitations in terms of limited size and question diversity, which doesn't meet the requirements of deep learning methods that require large amounts of data. Additionally, the pathology of diseases in different areas of the body is complex and heterogeneous, which means medical images and associated questions vary widely across modalities, specialties, and diseases. For this reason, a universal VQA model is not a panacea and cannot be applied universally to different modalities and body regions. To solve this issue, a large-scale VQA dataset that focuses on a single modality is required, and this is our first motivation to create such a dataset.</a:t>
            </a:r>
          </a:p>
        </p:txBody>
      </p:sp>
      <p:sp>
        <p:nvSpPr>
          <p:cNvPr id="4" name="Slide Number Placeholder 3"/>
          <p:cNvSpPr>
            <a:spLocks noGrp="1"/>
          </p:cNvSpPr>
          <p:nvPr>
            <p:ph type="sldNum" sz="quarter" idx="5"/>
          </p:nvPr>
        </p:nvSpPr>
        <p:spPr/>
        <p:txBody>
          <a:bodyPr/>
          <a:lstStyle/>
          <a:p>
            <a:fld id="{9A083CF0-1B6F-164D-A136-B146C8CF3193}" type="slidenum">
              <a:rPr lang="en-US" smtClean="0"/>
              <a:t>7</a:t>
            </a:fld>
            <a:endParaRPr lang="en-US"/>
          </a:p>
        </p:txBody>
      </p:sp>
    </p:spTree>
    <p:extLst>
      <p:ext uri="{BB962C8B-B14F-4D97-AF65-F5344CB8AC3E}">
        <p14:creationId xmlns:p14="http://schemas.microsoft.com/office/powerpoint/2010/main" val="60917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In real clinical diagnosis, radiologists usually follow a procedure of patient assessment, </a:t>
            </a:r>
            <a:r>
              <a:rPr lang="en-US" dirty="0" err="1"/>
              <a:t>diagnossi&amp;planning</a:t>
            </a:r>
            <a:r>
              <a:rPr lang="en-US" dirty="0"/>
              <a:t>, intervention and evaluation.  This procedure often requires them to compare current and previous chest X-ray images. In this example, the radiologist assessed the patient's X-ray image first and diagnosed Pneumothorax. Then, they determined that Chest tube thoracostomy was required. Finally, a new X-ray image was captured to compare with the previous one and evaluate the effectiveness of the treatment.</a:t>
            </a:r>
          </a:p>
        </p:txBody>
      </p:sp>
      <p:sp>
        <p:nvSpPr>
          <p:cNvPr id="4" name="Slide Number Placeholder 3"/>
          <p:cNvSpPr>
            <a:spLocks noGrp="1"/>
          </p:cNvSpPr>
          <p:nvPr>
            <p:ph type="sldNum" sz="quarter" idx="5"/>
          </p:nvPr>
        </p:nvSpPr>
        <p:spPr/>
        <p:txBody>
          <a:bodyPr/>
          <a:lstStyle/>
          <a:p>
            <a:fld id="{9A083CF0-1B6F-164D-A136-B146C8CF3193}" type="slidenum">
              <a:rPr lang="en-US" smtClean="0"/>
              <a:t>8</a:t>
            </a:fld>
            <a:endParaRPr lang="en-US"/>
          </a:p>
        </p:txBody>
      </p:sp>
    </p:spTree>
    <p:extLst>
      <p:ext uri="{BB962C8B-B14F-4D97-AF65-F5344CB8AC3E}">
        <p14:creationId xmlns:p14="http://schemas.microsoft.com/office/powerpoint/2010/main" val="1682571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mimic this process and allow neural networks to participate in it, we have proposed a new task called Medical Difference Visual Question Answering. This task involves answering questions about the difference between two images, making it more applicable to clinical workflows.</a:t>
            </a:r>
          </a:p>
          <a:p>
            <a:endParaRPr lang="en-US" dirty="0"/>
          </a:p>
        </p:txBody>
      </p:sp>
      <p:sp>
        <p:nvSpPr>
          <p:cNvPr id="4" name="Slide Number Placeholder 3"/>
          <p:cNvSpPr>
            <a:spLocks noGrp="1"/>
          </p:cNvSpPr>
          <p:nvPr>
            <p:ph type="sldNum" sz="quarter" idx="5"/>
          </p:nvPr>
        </p:nvSpPr>
        <p:spPr/>
        <p:txBody>
          <a:bodyPr/>
          <a:lstStyle/>
          <a:p>
            <a:fld id="{9A083CF0-1B6F-164D-A136-B146C8CF3193}" type="slidenum">
              <a:rPr lang="en-US" smtClean="0"/>
              <a:t>9</a:t>
            </a:fld>
            <a:endParaRPr lang="en-US"/>
          </a:p>
        </p:txBody>
      </p:sp>
    </p:spTree>
    <p:extLst>
      <p:ext uri="{BB962C8B-B14F-4D97-AF65-F5344CB8AC3E}">
        <p14:creationId xmlns:p14="http://schemas.microsoft.com/office/powerpoint/2010/main" val="19166091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4.wmf"/><Relationship Id="rId7" Type="http://schemas.openxmlformats.org/officeDocument/2006/relationships/image" Target="../media/image8.png"/><Relationship Id="rId2" Type="http://schemas.openxmlformats.org/officeDocument/2006/relationships/hyperlink" Target="http://www.unc.edu/" TargetMode="External"/><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hyperlink" Target="http://www.unc.edu/" TargetMode="External"/><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normAutofit/>
          </a:bodyPr>
          <a:lstStyle>
            <a:lvl1pPr algn="ctr">
              <a:defRPr sz="6000">
                <a:solidFill>
                  <a:srgbClr val="FFC000"/>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9" name="Picture 8">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74657"/>
          <a:stretch/>
        </p:blipFill>
        <p:spPr>
          <a:xfrm>
            <a:off x="176921" y="203200"/>
            <a:ext cx="2816352" cy="514338"/>
          </a:xfrm>
          <a:prstGeom prst="rect">
            <a:avLst/>
          </a:prstGeom>
        </p:spPr>
      </p:pic>
      <p:pic>
        <p:nvPicPr>
          <p:cNvPr id="11" name="Picture 10" descr="autum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1601" y="203200"/>
            <a:ext cx="1524000" cy="571500"/>
          </a:xfrm>
          <a:prstGeom prst="rect">
            <a:avLst/>
          </a:prstGeom>
        </p:spPr>
      </p:pic>
      <p:pic>
        <p:nvPicPr>
          <p:cNvPr id="12" name="Picture 11" descr="old_well_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4435" y="203200"/>
            <a:ext cx="1524000" cy="571500"/>
          </a:xfrm>
          <a:prstGeom prst="rect">
            <a:avLst/>
          </a:prstGeom>
        </p:spPr>
      </p:pic>
      <p:pic>
        <p:nvPicPr>
          <p:cNvPr id="13" name="Picture 12" descr="bell_tow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88768" y="203200"/>
            <a:ext cx="1524000" cy="571500"/>
          </a:xfrm>
          <a:prstGeom prst="rect">
            <a:avLst/>
          </a:prstGeom>
        </p:spPr>
      </p:pic>
      <p:pic>
        <p:nvPicPr>
          <p:cNvPr id="14" name="Picture 13" descr="Campu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5935" y="203200"/>
            <a:ext cx="1524000" cy="57150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75015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9835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3539584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3355534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93221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103" y="-130467"/>
            <a:ext cx="11544300" cy="1143000"/>
          </a:xfrm>
        </p:spPr>
        <p:txBody>
          <a:bodyPr/>
          <a:lstStyle>
            <a:lvl1pPr>
              <a:defRPr>
                <a:solidFill>
                  <a:srgbClr val="FFC00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84527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454407"/>
            <a:ext cx="10363200" cy="1362075"/>
          </a:xfrm>
        </p:spPr>
        <p:txBody>
          <a:bodyPr anchor="t">
            <a:normAutofit/>
          </a:bodyPr>
          <a:lstStyle>
            <a:lvl1pPr algn="ctr">
              <a:defRPr sz="2000" b="0" cap="none">
                <a:solidFill>
                  <a:schemeClr val="bg1">
                    <a:lumMod val="65000"/>
                  </a:schemeClr>
                </a:solidFill>
                <a:latin typeface="Avenir Book"/>
                <a:cs typeface="Avenir Book"/>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63084" y="1954219"/>
            <a:ext cx="10363200" cy="1500187"/>
          </a:xfrm>
        </p:spPr>
        <p:txBody>
          <a:bodyPr anchor="b">
            <a:noAutofit/>
          </a:bodyPr>
          <a:lstStyle>
            <a:lvl1pPr marL="0" indent="0" algn="ctr">
              <a:buNone/>
              <a:defRPr sz="6000">
                <a:solidFill>
                  <a:schemeClr val="accent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3" name="Picture 12">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74657"/>
          <a:stretch/>
        </p:blipFill>
        <p:spPr>
          <a:xfrm>
            <a:off x="176921" y="203200"/>
            <a:ext cx="2816352" cy="51433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628013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165207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8" name="Footer Placeholder 7"/>
          <p:cNvSpPr>
            <a:spLocks noGrp="1"/>
          </p:cNvSpPr>
          <p:nvPr>
            <p:ph type="ftr" sz="quarter" idx="11"/>
          </p:nvPr>
        </p:nvSpPr>
        <p:spPr>
          <a:xfrm>
            <a:off x="4165600" y="6356357"/>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256207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5714" y="816266"/>
            <a:ext cx="4875581" cy="30175"/>
          </a:xfrm>
          <a:prstGeom prst="rect">
            <a:avLst/>
          </a:prstGeom>
        </p:spPr>
      </p:pic>
    </p:spTree>
    <p:extLst>
      <p:ext uri="{BB962C8B-B14F-4D97-AF65-F5344CB8AC3E}">
        <p14:creationId xmlns:p14="http://schemas.microsoft.com/office/powerpoint/2010/main" val="1373525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3" name="Footer Placeholder 2"/>
          <p:cNvSpPr>
            <a:spLocks noGrp="1"/>
          </p:cNvSpPr>
          <p:nvPr>
            <p:ph type="ftr" sz="quarter" idx="11"/>
          </p:nvPr>
        </p:nvSpPr>
        <p:spPr>
          <a:xfrm>
            <a:off x="4165600" y="6356357"/>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116731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369648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A8C74B8-3DD7-EA4F-A799-01041896F5CD}" type="datetimeFigureOut">
              <a:rPr lang="en-US" smtClean="0"/>
              <a:t>8/2/23</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4E7BAB06-1D09-7C40-81ED-BE0250D540B7}" type="slidenum">
              <a:rPr lang="en-US" smtClean="0"/>
              <a:t>‹#›</a:t>
            </a:fld>
            <a:endParaRPr lang="en-US"/>
          </a:p>
        </p:txBody>
      </p:sp>
    </p:spTree>
    <p:extLst>
      <p:ext uri="{BB962C8B-B14F-4D97-AF65-F5344CB8AC3E}">
        <p14:creationId xmlns:p14="http://schemas.microsoft.com/office/powerpoint/2010/main" val="249484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bric.unc.edu/"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hyperlink" Target="https://www.med.unc.edu/bric/ideagroup"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103" y="-117767"/>
            <a:ext cx="115443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5847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2096" y="6159508"/>
            <a:ext cx="4875581" cy="30175"/>
          </a:xfrm>
          <a:prstGeom prst="rect">
            <a:avLst/>
          </a:prstGeom>
        </p:spPr>
      </p:pic>
      <p:pic>
        <p:nvPicPr>
          <p:cNvPr id="7" name="Picture 6" descr="Logo1.png">
            <a:hlinkClick r:id="rId16"/>
          </p:cNvPr>
          <p:cNvPicPr>
            <a:picLocks noChangeAspect="1"/>
          </p:cNvPicPr>
          <p:nvPr/>
        </p:nvPicPr>
        <p:blipFill rotWithShape="1">
          <a:blip r:embed="rId17" cstate="print">
            <a:extLst>
              <a:ext uri="{28A0092B-C50C-407E-A947-70E740481C1C}">
                <a14:useLocalDpi xmlns:a14="http://schemas.microsoft.com/office/drawing/2010/main" val="0"/>
              </a:ext>
            </a:extLst>
          </a:blip>
          <a:srcRect t="5958" b="6806"/>
          <a:stretch/>
        </p:blipFill>
        <p:spPr>
          <a:xfrm>
            <a:off x="10820401" y="6285704"/>
            <a:ext cx="1250059" cy="381796"/>
          </a:xfrm>
          <a:prstGeom prst="rect">
            <a:avLst/>
          </a:prstGeom>
        </p:spPr>
      </p:pic>
      <p:pic>
        <p:nvPicPr>
          <p:cNvPr id="8" name="Picture 7" descr="BRIC_White.pdf">
            <a:hlinkClick r:id="rId18"/>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598163" y="6311904"/>
            <a:ext cx="849708" cy="368299"/>
          </a:xfrm>
          <a:prstGeom prst="rect">
            <a:avLst/>
          </a:prstGeom>
        </p:spPr>
      </p:pic>
    </p:spTree>
    <p:extLst>
      <p:ext uri="{BB962C8B-B14F-4D97-AF65-F5344CB8AC3E}">
        <p14:creationId xmlns:p14="http://schemas.microsoft.com/office/powerpoint/2010/main" val="4269355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spcBef>
          <a:spcPct val="0"/>
        </a:spcBef>
        <a:buNone/>
        <a:defRPr sz="2800" b="0" i="0" kern="1200">
          <a:solidFill>
            <a:schemeClr val="accent4"/>
          </a:solidFill>
          <a:effectLst>
            <a:outerShdw blurRad="38100" dist="38100" dir="2700000" algn="tl">
              <a:srgbClr val="000000">
                <a:alpha val="43137"/>
              </a:srgbClr>
            </a:outerShdw>
          </a:effectLst>
          <a:latin typeface="Avenir Book"/>
          <a:ea typeface="+mj-ea"/>
          <a:cs typeface="Avenir Book"/>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bg1"/>
          </a:solidFill>
          <a:latin typeface="Avenir Book"/>
          <a:ea typeface="+mn-ea"/>
          <a:cs typeface="Avenir Book"/>
        </a:defRPr>
      </a:lvl1pPr>
      <a:lvl2pPr marL="742950" indent="-285750" algn="l" defTabSz="914400" rtl="0" eaLnBrk="1" latinLnBrk="0" hangingPunct="1">
        <a:spcBef>
          <a:spcPct val="20000"/>
        </a:spcBef>
        <a:buFont typeface="Arial" pitchFamily="34" charset="0"/>
        <a:buChar char="–"/>
        <a:defRPr sz="2800" b="0" i="0" kern="1200">
          <a:solidFill>
            <a:schemeClr val="bg1"/>
          </a:solidFill>
          <a:latin typeface="Avenir Book"/>
          <a:ea typeface="+mn-ea"/>
          <a:cs typeface="Avenir Book"/>
        </a:defRPr>
      </a:lvl2pPr>
      <a:lvl3pPr marL="1143000" indent="-228600" algn="l" defTabSz="914400" rtl="0" eaLnBrk="1" latinLnBrk="0" hangingPunct="1">
        <a:spcBef>
          <a:spcPct val="20000"/>
        </a:spcBef>
        <a:buFont typeface="Arial" pitchFamily="34" charset="0"/>
        <a:buChar char="•"/>
        <a:defRPr sz="2400" b="0" i="0" kern="1200">
          <a:solidFill>
            <a:schemeClr val="bg1"/>
          </a:solidFill>
          <a:latin typeface="Avenir Book"/>
          <a:ea typeface="+mn-ea"/>
          <a:cs typeface="Avenir Book"/>
        </a:defRPr>
      </a:lvl3pPr>
      <a:lvl4pPr marL="16002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4pPr>
      <a:lvl5pPr marL="2057400" indent="-228600" algn="l" defTabSz="914400" rtl="0" eaLnBrk="1" latinLnBrk="0" hangingPunct="1">
        <a:spcBef>
          <a:spcPct val="20000"/>
        </a:spcBef>
        <a:buFont typeface="Arial" pitchFamily="34" charset="0"/>
        <a:buChar char="»"/>
        <a:defRPr sz="2000" b="0" i="0" kern="1200">
          <a:solidFill>
            <a:schemeClr val="bg1"/>
          </a:solidFill>
          <a:latin typeface="Avenir Book"/>
          <a:ea typeface="+mn-ea"/>
          <a:cs typeface="Avenir Book"/>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5.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8.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9.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0.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3.png"/><Relationship Id="rId10" Type="http://schemas.openxmlformats.org/officeDocument/2006/relationships/image" Target="../media/image13.png"/><Relationship Id="rId4" Type="http://schemas.openxmlformats.org/officeDocument/2006/relationships/image" Target="../media/image42.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4.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4.pn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6.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8.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9.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9.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0.pn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6.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0.png"/><Relationship Id="rId10" Type="http://schemas.openxmlformats.org/officeDocument/2006/relationships/image" Target="../media/image13.png"/><Relationship Id="rId4" Type="http://schemas.microsoft.com/office/2007/relationships/hdphoto" Target="../media/hdphoto3.wdp"/><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2.png"/><Relationship Id="rId10" Type="http://schemas.openxmlformats.org/officeDocument/2006/relationships/image" Target="../media/image13.png"/><Relationship Id="rId4" Type="http://schemas.microsoft.com/office/2007/relationships/hdphoto" Target="../media/hdphoto3.wdp"/><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3.png"/><Relationship Id="rId7"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4.png"/><Relationship Id="rId7"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5.png"/><Relationship Id="rId7"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6.png"/><Relationship Id="rId7"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7.png"/><Relationship Id="rId7"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8.png"/><Relationship Id="rId7"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9.png"/><Relationship Id="rId7"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jpg"/><Relationship Id="rId10" Type="http://schemas.openxmlformats.org/officeDocument/2006/relationships/image" Target="../media/image13.png"/><Relationship Id="rId4" Type="http://schemas.openxmlformats.org/officeDocument/2006/relationships/image" Target="../media/image19.jp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10.png"/><Relationship Id="rId3" Type="http://schemas.openxmlformats.org/officeDocument/2006/relationships/image" Target="../media/image21.jpg"/><Relationship Id="rId7" Type="http://schemas.openxmlformats.org/officeDocument/2006/relationships/image" Target="../media/image25.jpg"/><Relationship Id="rId12" Type="http://schemas.openxmlformats.org/officeDocument/2006/relationships/image" Target="../media/image9.png"/><Relationship Id="rId2" Type="http://schemas.openxmlformats.org/officeDocument/2006/relationships/notesSlide" Target="../notesSlides/notesSlide7.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5" Type="http://schemas.openxmlformats.org/officeDocument/2006/relationships/image" Target="../media/image12.pn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3.png"/><Relationship Id="rId5" Type="http://schemas.openxmlformats.org/officeDocument/2006/relationships/image" Target="../media/image11.png"/><Relationship Id="rId10" Type="http://schemas.openxmlformats.org/officeDocument/2006/relationships/image" Target="../media/image32.png"/><Relationship Id="rId4" Type="http://schemas.openxmlformats.org/officeDocument/2006/relationships/image" Target="../media/image10.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4.jp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D5C659-1B08-5CFA-A5BC-5FCD66596945}"/>
              </a:ext>
            </a:extLst>
          </p:cNvPr>
          <p:cNvSpPr txBox="1">
            <a:spLocks/>
          </p:cNvSpPr>
          <p:nvPr/>
        </p:nvSpPr>
        <p:spPr>
          <a:xfrm>
            <a:off x="1012861" y="914539"/>
            <a:ext cx="10656624" cy="229311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0" i="0" kern="1200">
                <a:solidFill>
                  <a:srgbClr val="FFC000"/>
                </a:solidFill>
                <a:effectLst>
                  <a:outerShdw blurRad="38100" dist="38100" dir="2700000" algn="tl">
                    <a:srgbClr val="000000">
                      <a:alpha val="43137"/>
                    </a:srgbClr>
                  </a:outerShdw>
                </a:effectLst>
                <a:latin typeface="Avenir Book"/>
                <a:ea typeface="+mj-ea"/>
                <a:cs typeface="Avenir Book"/>
              </a:defRPr>
            </a:lvl1pPr>
          </a:lstStyle>
          <a:p>
            <a:r>
              <a:rPr lang="en-US" sz="4000" dirty="0">
                <a:solidFill>
                  <a:schemeClr val="bg1"/>
                </a:solidFill>
                <a:effectLst/>
                <a:latin typeface="Arial" panose="020B0604020202020204" pitchFamily="34" charset="0"/>
              </a:rPr>
              <a:t>Expert Knowledge-Aware Image Difference Graph Representation Learning for Difference-Aware Medical Visual Question Answering</a:t>
            </a:r>
            <a:endParaRPr lang="en-US" sz="4000" dirty="0">
              <a:solidFill>
                <a:schemeClr val="bg1"/>
              </a:solidFill>
            </a:endParaRPr>
          </a:p>
        </p:txBody>
      </p:sp>
      <p:sp>
        <p:nvSpPr>
          <p:cNvPr id="2" name="TextBox 1">
            <a:extLst>
              <a:ext uri="{FF2B5EF4-FFF2-40B4-BE49-F238E27FC236}">
                <a16:creationId xmlns:a16="http://schemas.microsoft.com/office/drawing/2014/main" id="{BBDA0133-41EC-2432-AA3B-B6CD44377F17}"/>
              </a:ext>
            </a:extLst>
          </p:cNvPr>
          <p:cNvSpPr txBox="1"/>
          <p:nvPr/>
        </p:nvSpPr>
        <p:spPr>
          <a:xfrm>
            <a:off x="1409076" y="3357796"/>
            <a:ext cx="9563724" cy="646331"/>
          </a:xfrm>
          <a:prstGeom prst="rect">
            <a:avLst/>
          </a:prstGeom>
          <a:noFill/>
        </p:spPr>
        <p:txBody>
          <a:bodyPr wrap="square" rtlCol="0">
            <a:spAutoFit/>
          </a:bodyPr>
          <a:lstStyle/>
          <a:p>
            <a:pPr algn="ctr"/>
            <a:r>
              <a:rPr lang="en-US" dirty="0" err="1">
                <a:solidFill>
                  <a:schemeClr val="bg1"/>
                </a:solidFill>
              </a:rPr>
              <a:t>Xinyue</a:t>
            </a:r>
            <a:r>
              <a:rPr lang="en-US" dirty="0">
                <a:solidFill>
                  <a:schemeClr val="bg1"/>
                </a:solidFill>
              </a:rPr>
              <a:t> Hu</a:t>
            </a:r>
            <a:r>
              <a:rPr lang="en-US" baseline="30000" dirty="0">
                <a:solidFill>
                  <a:schemeClr val="bg1"/>
                </a:solidFill>
              </a:rPr>
              <a:t>1</a:t>
            </a:r>
            <a:r>
              <a:rPr lang="en-US" dirty="0">
                <a:solidFill>
                  <a:schemeClr val="bg1"/>
                </a:solidFill>
              </a:rPr>
              <a:t>, Lin Gu</a:t>
            </a:r>
            <a:r>
              <a:rPr lang="en-US" baseline="30000" dirty="0">
                <a:solidFill>
                  <a:schemeClr val="bg1"/>
                </a:solidFill>
              </a:rPr>
              <a:t>2,3</a:t>
            </a:r>
            <a:r>
              <a:rPr lang="en-US" dirty="0">
                <a:solidFill>
                  <a:schemeClr val="bg1"/>
                </a:solidFill>
              </a:rPr>
              <a:t>, </a:t>
            </a:r>
            <a:r>
              <a:rPr lang="en-US" dirty="0" err="1">
                <a:solidFill>
                  <a:schemeClr val="bg1"/>
                </a:solidFill>
              </a:rPr>
              <a:t>Qiyuan</a:t>
            </a:r>
            <a:r>
              <a:rPr lang="en-US" dirty="0">
                <a:solidFill>
                  <a:schemeClr val="bg1"/>
                </a:solidFill>
              </a:rPr>
              <a:t> An</a:t>
            </a:r>
            <a:r>
              <a:rPr lang="en-US" baseline="30000" dirty="0">
                <a:solidFill>
                  <a:schemeClr val="bg1"/>
                </a:solidFill>
              </a:rPr>
              <a:t>1</a:t>
            </a:r>
            <a:r>
              <a:rPr lang="en-US" dirty="0">
                <a:solidFill>
                  <a:schemeClr val="bg1"/>
                </a:solidFill>
              </a:rPr>
              <a:t>, </a:t>
            </a:r>
            <a:r>
              <a:rPr lang="en-US" dirty="0" err="1">
                <a:solidFill>
                  <a:schemeClr val="bg1"/>
                </a:solidFill>
              </a:rPr>
              <a:t>Mengliang</a:t>
            </a:r>
            <a:r>
              <a:rPr lang="en-US" dirty="0">
                <a:solidFill>
                  <a:schemeClr val="bg1"/>
                </a:solidFill>
              </a:rPr>
              <a:t> Zhang</a:t>
            </a:r>
            <a:r>
              <a:rPr lang="en-US" baseline="30000" dirty="0">
                <a:solidFill>
                  <a:schemeClr val="bg1"/>
                </a:solidFill>
              </a:rPr>
              <a:t>1</a:t>
            </a:r>
            <a:r>
              <a:rPr lang="en-US" dirty="0">
                <a:solidFill>
                  <a:schemeClr val="bg1"/>
                </a:solidFill>
              </a:rPr>
              <a:t>, </a:t>
            </a:r>
            <a:r>
              <a:rPr lang="en-US" dirty="0" err="1">
                <a:solidFill>
                  <a:schemeClr val="bg1"/>
                </a:solidFill>
              </a:rPr>
              <a:t>Liangchen</a:t>
            </a:r>
            <a:r>
              <a:rPr lang="en-US" dirty="0">
                <a:solidFill>
                  <a:schemeClr val="bg1"/>
                </a:solidFill>
              </a:rPr>
              <a:t> Liu</a:t>
            </a:r>
            <a:r>
              <a:rPr lang="en-US" baseline="30000" dirty="0">
                <a:solidFill>
                  <a:schemeClr val="bg1"/>
                </a:solidFill>
              </a:rPr>
              <a:t>4</a:t>
            </a:r>
            <a:r>
              <a:rPr lang="en-US" dirty="0">
                <a:solidFill>
                  <a:schemeClr val="bg1"/>
                </a:solidFill>
              </a:rPr>
              <a:t>, Kazuma Kobayashi</a:t>
            </a:r>
            <a:r>
              <a:rPr lang="en-US" baseline="30000" dirty="0">
                <a:solidFill>
                  <a:schemeClr val="bg1"/>
                </a:solidFill>
              </a:rPr>
              <a:t>5</a:t>
            </a:r>
            <a:r>
              <a:rPr lang="en-US" dirty="0">
                <a:solidFill>
                  <a:schemeClr val="bg1"/>
                </a:solidFill>
              </a:rPr>
              <a:t>, </a:t>
            </a:r>
          </a:p>
          <a:p>
            <a:pPr algn="ctr"/>
            <a:r>
              <a:rPr lang="en-US" dirty="0">
                <a:solidFill>
                  <a:schemeClr val="bg1"/>
                </a:solidFill>
              </a:rPr>
              <a:t>Tatsuya Harada</a:t>
            </a:r>
            <a:r>
              <a:rPr lang="en-US" baseline="30000" dirty="0">
                <a:solidFill>
                  <a:schemeClr val="bg1"/>
                </a:solidFill>
              </a:rPr>
              <a:t>3,2</a:t>
            </a:r>
            <a:r>
              <a:rPr lang="en-US" dirty="0">
                <a:solidFill>
                  <a:schemeClr val="bg1"/>
                </a:solidFill>
              </a:rPr>
              <a:t>, Ronald M. Summers</a:t>
            </a:r>
            <a:r>
              <a:rPr lang="en-US" baseline="30000" dirty="0">
                <a:solidFill>
                  <a:schemeClr val="bg1"/>
                </a:solidFill>
              </a:rPr>
              <a:t>4</a:t>
            </a:r>
            <a:r>
              <a:rPr lang="en-US" dirty="0">
                <a:solidFill>
                  <a:schemeClr val="bg1"/>
                </a:solidFill>
              </a:rPr>
              <a:t>, Yingying Zhu</a:t>
            </a:r>
            <a:r>
              <a:rPr lang="en-US" baseline="30000" dirty="0">
                <a:solidFill>
                  <a:schemeClr val="bg1"/>
                </a:solidFill>
              </a:rPr>
              <a:t>1</a:t>
            </a:r>
            <a:endParaRPr lang="en-US" dirty="0">
              <a:solidFill>
                <a:schemeClr val="bg1"/>
              </a:solidFill>
            </a:endParaRPr>
          </a:p>
        </p:txBody>
      </p:sp>
      <p:sp>
        <p:nvSpPr>
          <p:cNvPr id="7" name="TextBox 6">
            <a:extLst>
              <a:ext uri="{FF2B5EF4-FFF2-40B4-BE49-F238E27FC236}">
                <a16:creationId xmlns:a16="http://schemas.microsoft.com/office/drawing/2014/main" id="{27DD8AD3-5DF7-DCAE-5413-15A14F5604B7}"/>
              </a:ext>
            </a:extLst>
          </p:cNvPr>
          <p:cNvSpPr txBox="1"/>
          <p:nvPr/>
        </p:nvSpPr>
        <p:spPr>
          <a:xfrm>
            <a:off x="1289155" y="4302176"/>
            <a:ext cx="9563724" cy="1477328"/>
          </a:xfrm>
          <a:prstGeom prst="rect">
            <a:avLst/>
          </a:prstGeom>
          <a:noFill/>
        </p:spPr>
        <p:txBody>
          <a:bodyPr wrap="square" rtlCol="0">
            <a:spAutoFit/>
          </a:bodyPr>
          <a:lstStyle/>
          <a:p>
            <a:pPr algn="ctr"/>
            <a:r>
              <a:rPr lang="en-US" dirty="0">
                <a:solidFill>
                  <a:schemeClr val="bg1"/>
                </a:solidFill>
              </a:rPr>
              <a:t>1 The University of Texas at Arlington, Texas, USA</a:t>
            </a:r>
          </a:p>
          <a:p>
            <a:pPr algn="ctr"/>
            <a:r>
              <a:rPr lang="en-US" dirty="0">
                <a:solidFill>
                  <a:schemeClr val="bg1"/>
                </a:solidFill>
              </a:rPr>
              <a:t>2 RIKEN, Tokyo, Japan</a:t>
            </a:r>
          </a:p>
          <a:p>
            <a:pPr algn="ctr"/>
            <a:r>
              <a:rPr lang="en-US" dirty="0">
                <a:solidFill>
                  <a:schemeClr val="bg1"/>
                </a:solidFill>
              </a:rPr>
              <a:t>3 The University of Tokyo, Tokyo, Japan</a:t>
            </a:r>
          </a:p>
          <a:p>
            <a:pPr algn="ctr"/>
            <a:r>
              <a:rPr lang="en-US" dirty="0">
                <a:solidFill>
                  <a:schemeClr val="bg1"/>
                </a:solidFill>
              </a:rPr>
              <a:t>4 National Institutes of Health Clinical Center, Bethesda, Maryland, USA</a:t>
            </a:r>
          </a:p>
          <a:p>
            <a:pPr algn="ctr"/>
            <a:r>
              <a:rPr lang="en-US" dirty="0">
                <a:solidFill>
                  <a:schemeClr val="bg1"/>
                </a:solidFill>
              </a:rPr>
              <a:t>5 National Cancer Center Research Institute, Tokyo, Japan</a:t>
            </a:r>
          </a:p>
        </p:txBody>
      </p:sp>
      <p:pic>
        <p:nvPicPr>
          <p:cNvPr id="9" name="Picture 8" descr="A blue and orange logo with a star&#10;&#10;Description automatically generated with low confidence">
            <a:extLst>
              <a:ext uri="{FF2B5EF4-FFF2-40B4-BE49-F238E27FC236}">
                <a16:creationId xmlns:a16="http://schemas.microsoft.com/office/drawing/2014/main" id="{5182E229-B318-4EA0-1710-877EEA738C4D}"/>
              </a:ext>
            </a:extLst>
          </p:cNvPr>
          <p:cNvPicPr>
            <a:picLocks noChangeAspect="1"/>
          </p:cNvPicPr>
          <p:nvPr/>
        </p:nvPicPr>
        <p:blipFill>
          <a:blip r:embed="rId3"/>
          <a:stretch>
            <a:fillRect/>
          </a:stretch>
        </p:blipFill>
        <p:spPr>
          <a:xfrm>
            <a:off x="0" y="0"/>
            <a:ext cx="2128603" cy="1182557"/>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CEE8F321-8C34-9D0F-A27D-668757CAC7E6}"/>
              </a:ext>
            </a:extLst>
          </p:cNvPr>
          <p:cNvPicPr>
            <a:picLocks noChangeAspect="1"/>
          </p:cNvPicPr>
          <p:nvPr/>
        </p:nvPicPr>
        <p:blipFill>
          <a:blip r:embed="rId4"/>
          <a:stretch>
            <a:fillRect/>
          </a:stretch>
        </p:blipFill>
        <p:spPr>
          <a:xfrm>
            <a:off x="3812736" y="188506"/>
            <a:ext cx="3086308" cy="855968"/>
          </a:xfrm>
          <a:prstGeom prst="rect">
            <a:avLst/>
          </a:prstGeom>
        </p:spPr>
      </p:pic>
      <p:pic>
        <p:nvPicPr>
          <p:cNvPr id="13" name="Picture 12" descr="A picture containing graphics, graphic design, font, logo&#10;&#10;Description automatically generated">
            <a:extLst>
              <a:ext uri="{FF2B5EF4-FFF2-40B4-BE49-F238E27FC236}">
                <a16:creationId xmlns:a16="http://schemas.microsoft.com/office/drawing/2014/main" id="{8E42C51C-E748-2EAC-A6A7-91B3994B0D81}"/>
              </a:ext>
            </a:extLst>
          </p:cNvPr>
          <p:cNvPicPr>
            <a:picLocks noChangeAspect="1"/>
          </p:cNvPicPr>
          <p:nvPr/>
        </p:nvPicPr>
        <p:blipFill>
          <a:blip r:embed="rId5"/>
          <a:stretch>
            <a:fillRect/>
          </a:stretch>
        </p:blipFill>
        <p:spPr>
          <a:xfrm>
            <a:off x="8094689" y="0"/>
            <a:ext cx="4097311" cy="1057135"/>
          </a:xfrm>
          <a:prstGeom prst="rect">
            <a:avLst/>
          </a:prstGeom>
          <a:solidFill>
            <a:schemeClr val="bg1"/>
          </a:solidFill>
        </p:spPr>
      </p:pic>
      <p:pic>
        <p:nvPicPr>
          <p:cNvPr id="15" name="Picture 14" descr="A blue text on a black background&#10;&#10;Description automatically generated with medium confidence">
            <a:extLst>
              <a:ext uri="{FF2B5EF4-FFF2-40B4-BE49-F238E27FC236}">
                <a16:creationId xmlns:a16="http://schemas.microsoft.com/office/drawing/2014/main" id="{A98FF387-962E-56AD-8566-764849D24D68}"/>
              </a:ext>
            </a:extLst>
          </p:cNvPr>
          <p:cNvPicPr>
            <a:picLocks noChangeAspect="1"/>
          </p:cNvPicPr>
          <p:nvPr/>
        </p:nvPicPr>
        <p:blipFill>
          <a:blip r:embed="rId6"/>
          <a:stretch>
            <a:fillRect/>
          </a:stretch>
        </p:blipFill>
        <p:spPr>
          <a:xfrm>
            <a:off x="388703" y="5779504"/>
            <a:ext cx="3851314" cy="759018"/>
          </a:xfrm>
          <a:prstGeom prst="rect">
            <a:avLst/>
          </a:prstGeom>
        </p:spPr>
      </p:pic>
      <p:pic>
        <p:nvPicPr>
          <p:cNvPr id="17" name="Picture 16" descr="A black and white sign with white text&#10;&#10;Description automatically generated with low confidence">
            <a:extLst>
              <a:ext uri="{FF2B5EF4-FFF2-40B4-BE49-F238E27FC236}">
                <a16:creationId xmlns:a16="http://schemas.microsoft.com/office/drawing/2014/main" id="{50E8A207-9D7F-4C18-AD12-D8FFA004B237}"/>
              </a:ext>
            </a:extLst>
          </p:cNvPr>
          <p:cNvPicPr>
            <a:picLocks noChangeAspect="1"/>
          </p:cNvPicPr>
          <p:nvPr/>
        </p:nvPicPr>
        <p:blipFill>
          <a:blip r:embed="rId7"/>
          <a:stretch>
            <a:fillRect/>
          </a:stretch>
        </p:blipFill>
        <p:spPr>
          <a:xfrm>
            <a:off x="8699500" y="5943461"/>
            <a:ext cx="3492500" cy="800100"/>
          </a:xfrm>
          <a:prstGeom prst="rect">
            <a:avLst/>
          </a:prstGeom>
          <a:solidFill>
            <a:schemeClr val="tx1"/>
          </a:solidFill>
        </p:spPr>
      </p:pic>
    </p:spTree>
    <p:extLst>
      <p:ext uri="{BB962C8B-B14F-4D97-AF65-F5344CB8AC3E}">
        <p14:creationId xmlns:p14="http://schemas.microsoft.com/office/powerpoint/2010/main" val="312395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F331-7CB8-0384-C061-BA0C22E6AFF0}"/>
              </a:ext>
            </a:extLst>
          </p:cNvPr>
          <p:cNvSpPr>
            <a:spLocks noGrp="1"/>
          </p:cNvSpPr>
          <p:nvPr>
            <p:ph type="title"/>
          </p:nvPr>
        </p:nvSpPr>
        <p:spPr/>
        <p:txBody>
          <a:bodyPr/>
          <a:lstStyle/>
          <a:p>
            <a:r>
              <a:rPr lang="en-US" dirty="0"/>
              <a:t>MIMIC-Diff-VQA dataset</a:t>
            </a:r>
          </a:p>
        </p:txBody>
      </p:sp>
      <p:sp>
        <p:nvSpPr>
          <p:cNvPr id="3" name="Content Placeholder 2">
            <a:extLst>
              <a:ext uri="{FF2B5EF4-FFF2-40B4-BE49-F238E27FC236}">
                <a16:creationId xmlns:a16="http://schemas.microsoft.com/office/drawing/2014/main" id="{36686601-3D29-F708-A82D-7627C2D89522}"/>
              </a:ext>
            </a:extLst>
          </p:cNvPr>
          <p:cNvSpPr txBox="1">
            <a:spLocks/>
          </p:cNvSpPr>
          <p:nvPr/>
        </p:nvSpPr>
        <p:spPr>
          <a:xfrm>
            <a:off x="566371" y="1012533"/>
            <a:ext cx="10957972" cy="678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total of 700,703 questions were collected from 164,324 image pairs</a:t>
            </a:r>
          </a:p>
        </p:txBody>
      </p:sp>
      <p:grpSp>
        <p:nvGrpSpPr>
          <p:cNvPr id="4" name="Group 3">
            <a:extLst>
              <a:ext uri="{FF2B5EF4-FFF2-40B4-BE49-F238E27FC236}">
                <a16:creationId xmlns:a16="http://schemas.microsoft.com/office/drawing/2014/main" id="{76BCB611-E6B1-09BC-0479-47921250FF62}"/>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7BE95C6D-F620-36B8-3270-1B373CB4544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80CAAE2B-47B5-C96B-AB9A-1B88AF3492B2}"/>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1759C069-ACC1-4241-DD78-586D515E91DE}"/>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BA87FE8F-2F2B-44E7-15CC-1E8C7662B21C}"/>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DA5300A7-31B6-B65B-3CD4-038CBC2CFD04}"/>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8B775E31-10FF-F618-9321-7C75ADE13EC2}"/>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graphicFrame>
        <p:nvGraphicFramePr>
          <p:cNvPr id="12" name="Chart 11">
            <a:extLst>
              <a:ext uri="{FF2B5EF4-FFF2-40B4-BE49-F238E27FC236}">
                <a16:creationId xmlns:a16="http://schemas.microsoft.com/office/drawing/2014/main" id="{47C649F6-98E3-761A-0C76-500FAF26A24F}"/>
              </a:ext>
            </a:extLst>
          </p:cNvPr>
          <p:cNvGraphicFramePr/>
          <p:nvPr>
            <p:extLst>
              <p:ext uri="{D42A27DB-BD31-4B8C-83A1-F6EECF244321}">
                <p14:modId xmlns:p14="http://schemas.microsoft.com/office/powerpoint/2010/main" val="767560018"/>
              </p:ext>
            </p:extLst>
          </p:nvPr>
        </p:nvGraphicFramePr>
        <p:xfrm>
          <a:off x="2662345" y="1480769"/>
          <a:ext cx="6766024" cy="452596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31504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32BA-1BBE-4A17-CDBC-DA7754CAD786}"/>
              </a:ext>
            </a:extLst>
          </p:cNvPr>
          <p:cNvSpPr>
            <a:spLocks noGrp="1"/>
          </p:cNvSpPr>
          <p:nvPr>
            <p:ph type="title"/>
          </p:nvPr>
        </p:nvSpPr>
        <p:spPr/>
        <p:txBody>
          <a:bodyPr/>
          <a:lstStyle/>
          <a:p>
            <a:r>
              <a:rPr lang="en-US" dirty="0"/>
              <a:t>MIMIC-Diff-VQA dataset</a:t>
            </a:r>
          </a:p>
        </p:txBody>
      </p:sp>
      <p:sp>
        <p:nvSpPr>
          <p:cNvPr id="3" name="Content Placeholder 2">
            <a:extLst>
              <a:ext uri="{FF2B5EF4-FFF2-40B4-BE49-F238E27FC236}">
                <a16:creationId xmlns:a16="http://schemas.microsoft.com/office/drawing/2014/main" id="{34811D73-DC36-BF80-F8F9-312111649601}"/>
              </a:ext>
            </a:extLst>
          </p:cNvPr>
          <p:cNvSpPr>
            <a:spLocks noGrp="1"/>
          </p:cNvSpPr>
          <p:nvPr>
            <p:ph idx="1"/>
          </p:nvPr>
        </p:nvSpPr>
        <p:spPr/>
        <p:txBody>
          <a:bodyPr/>
          <a:lstStyle/>
          <a:p>
            <a:r>
              <a:rPr lang="en-US" dirty="0"/>
              <a:t>Question examples for each question type</a:t>
            </a:r>
          </a:p>
        </p:txBody>
      </p:sp>
      <p:pic>
        <p:nvPicPr>
          <p:cNvPr id="4" name="Picture 3">
            <a:extLst>
              <a:ext uri="{FF2B5EF4-FFF2-40B4-BE49-F238E27FC236}">
                <a16:creationId xmlns:a16="http://schemas.microsoft.com/office/drawing/2014/main" id="{E444E7B0-7CA1-0DE4-ABD1-74261B11BB85}"/>
              </a:ext>
            </a:extLst>
          </p:cNvPr>
          <p:cNvPicPr>
            <a:picLocks noChangeAspect="1"/>
          </p:cNvPicPr>
          <p:nvPr/>
        </p:nvPicPr>
        <p:blipFill rotWithShape="1">
          <a:blip r:embed="rId3"/>
          <a:srcRect t="8883"/>
          <a:stretch/>
        </p:blipFill>
        <p:spPr>
          <a:xfrm>
            <a:off x="3166424" y="1897321"/>
            <a:ext cx="5557851" cy="4293221"/>
          </a:xfrm>
          <a:prstGeom prst="rect">
            <a:avLst/>
          </a:prstGeom>
        </p:spPr>
      </p:pic>
      <p:grpSp>
        <p:nvGrpSpPr>
          <p:cNvPr id="5" name="Group 4">
            <a:extLst>
              <a:ext uri="{FF2B5EF4-FFF2-40B4-BE49-F238E27FC236}">
                <a16:creationId xmlns:a16="http://schemas.microsoft.com/office/drawing/2014/main" id="{881FD2F0-88F6-F38F-881C-12B24FD3244B}"/>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9294AB93-D93E-F3A0-DA7F-F9E7B56B1D3F}"/>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4626167F-D974-4ACD-0FD4-6EB5750034D2}"/>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2792E09C-7239-6AD0-ED71-D230BDFCC09E}"/>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6A7298E3-CAB1-5040-F0C9-F07228C653BF}"/>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4B423545-9263-DFCF-A962-C0BC20BF4B3E}"/>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2B9804B0-83AB-63B9-BAB7-FF79ECA632F8}"/>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62078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355597" y="1012533"/>
            <a:ext cx="7772400" cy="5020019"/>
          </a:xfrm>
        </p:spPr>
        <p:txBody>
          <a:bodyPr>
            <a:normAutofit/>
          </a:bodyPr>
          <a:lstStyle/>
          <a:p>
            <a:pPr marL="571500" indent="-571500">
              <a:buFont typeface="+mj-lt"/>
              <a:buAutoNum type="romanUcPeriod"/>
            </a:pPr>
            <a:r>
              <a:rPr lang="en-US" dirty="0"/>
              <a:t>Keywords collection</a:t>
            </a:r>
          </a:p>
        </p:txBody>
      </p:sp>
      <p:sp>
        <p:nvSpPr>
          <p:cNvPr id="9" name="四角形: 角を丸くする 28">
            <a:extLst>
              <a:ext uri="{FF2B5EF4-FFF2-40B4-BE49-F238E27FC236}">
                <a16:creationId xmlns:a16="http://schemas.microsoft.com/office/drawing/2014/main" id="{EA37B7AA-8A5A-041A-C184-E5F505E37816}"/>
              </a:ext>
            </a:extLst>
          </p:cNvPr>
          <p:cNvSpPr/>
          <p:nvPr/>
        </p:nvSpPr>
        <p:spPr>
          <a:xfrm>
            <a:off x="4438654" y="2509051"/>
            <a:ext cx="3314691" cy="783950"/>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Abnormality keywords: </a:t>
            </a:r>
          </a:p>
          <a:p>
            <a:pPr algn="ctr"/>
            <a:r>
              <a:rPr lang="en-US" dirty="0">
                <a:solidFill>
                  <a:schemeClr val="tx1"/>
                </a:solidFill>
              </a:rPr>
              <a:t>Pleural diffusion, atelectasis…</a:t>
            </a:r>
          </a:p>
        </p:txBody>
      </p:sp>
      <p:sp>
        <p:nvSpPr>
          <p:cNvPr id="10" name="楕円 30">
            <a:extLst>
              <a:ext uri="{FF2B5EF4-FFF2-40B4-BE49-F238E27FC236}">
                <a16:creationId xmlns:a16="http://schemas.microsoft.com/office/drawing/2014/main" id="{2E0F26C7-FF53-5DFE-0B54-69EF14EB1AF1}"/>
              </a:ext>
            </a:extLst>
          </p:cNvPr>
          <p:cNvSpPr/>
          <p:nvPr/>
        </p:nvSpPr>
        <p:spPr>
          <a:xfrm>
            <a:off x="4091473" y="3402460"/>
            <a:ext cx="300648" cy="300648"/>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楕円 31">
            <a:extLst>
              <a:ext uri="{FF2B5EF4-FFF2-40B4-BE49-F238E27FC236}">
                <a16:creationId xmlns:a16="http://schemas.microsoft.com/office/drawing/2014/main" id="{F186B066-7A4E-6603-DDE8-142DD2E588E2}"/>
              </a:ext>
            </a:extLst>
          </p:cNvPr>
          <p:cNvSpPr/>
          <p:nvPr/>
        </p:nvSpPr>
        <p:spPr>
          <a:xfrm>
            <a:off x="3857626" y="3764079"/>
            <a:ext cx="110067" cy="110067"/>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white silhouette of a doctor&#10;&#10;Description automatically generated with low confidence">
            <a:extLst>
              <a:ext uri="{FF2B5EF4-FFF2-40B4-BE49-F238E27FC236}">
                <a16:creationId xmlns:a16="http://schemas.microsoft.com/office/drawing/2014/main" id="{E62F8DA6-46D7-BD6A-248F-EEC5911AB0A9}"/>
              </a:ext>
            </a:extLst>
          </p:cNvPr>
          <p:cNvPicPr>
            <a:picLocks noChangeAspect="1"/>
          </p:cNvPicPr>
          <p:nvPr/>
        </p:nvPicPr>
        <p:blipFill>
          <a:blip r:embed="rId3"/>
          <a:stretch>
            <a:fillRect/>
          </a:stretch>
        </p:blipFill>
        <p:spPr>
          <a:xfrm>
            <a:off x="2104699" y="3943119"/>
            <a:ext cx="1862994" cy="2098545"/>
          </a:xfrm>
          <a:prstGeom prst="rect">
            <a:avLst/>
          </a:prstGeom>
        </p:spPr>
      </p:pic>
      <p:sp>
        <p:nvSpPr>
          <p:cNvPr id="14" name="四角形: 角を丸くする 28">
            <a:extLst>
              <a:ext uri="{FF2B5EF4-FFF2-40B4-BE49-F238E27FC236}">
                <a16:creationId xmlns:a16="http://schemas.microsoft.com/office/drawing/2014/main" id="{10268F6F-399B-AE56-AD01-515F3301577A}"/>
              </a:ext>
            </a:extLst>
          </p:cNvPr>
          <p:cNvSpPr/>
          <p:nvPr/>
        </p:nvSpPr>
        <p:spPr>
          <a:xfrm>
            <a:off x="4612883" y="3633711"/>
            <a:ext cx="3314691" cy="783950"/>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 keywords: </a:t>
            </a:r>
          </a:p>
          <a:p>
            <a:pPr algn="ctr"/>
            <a:r>
              <a:rPr lang="en-US" dirty="0">
                <a:solidFill>
                  <a:schemeClr val="tx1"/>
                </a:solidFill>
              </a:rPr>
              <a:t>Left, right, basilar…</a:t>
            </a:r>
          </a:p>
        </p:txBody>
      </p:sp>
      <p:sp>
        <p:nvSpPr>
          <p:cNvPr id="15" name="楕円 30">
            <a:extLst>
              <a:ext uri="{FF2B5EF4-FFF2-40B4-BE49-F238E27FC236}">
                <a16:creationId xmlns:a16="http://schemas.microsoft.com/office/drawing/2014/main" id="{31264903-6F39-E76D-E70C-87969B18C599}"/>
              </a:ext>
            </a:extLst>
          </p:cNvPr>
          <p:cNvSpPr/>
          <p:nvPr/>
        </p:nvSpPr>
        <p:spPr>
          <a:xfrm>
            <a:off x="4241797" y="4025686"/>
            <a:ext cx="300648" cy="300648"/>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楕円 31">
            <a:extLst>
              <a:ext uri="{FF2B5EF4-FFF2-40B4-BE49-F238E27FC236}">
                <a16:creationId xmlns:a16="http://schemas.microsoft.com/office/drawing/2014/main" id="{457506CA-5261-9C96-6CF8-A08D5AA53E0C}"/>
              </a:ext>
            </a:extLst>
          </p:cNvPr>
          <p:cNvSpPr/>
          <p:nvPr/>
        </p:nvSpPr>
        <p:spPr>
          <a:xfrm>
            <a:off x="3902804" y="4216267"/>
            <a:ext cx="110067" cy="110067"/>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四角形: 角を丸くする 28">
            <a:extLst>
              <a:ext uri="{FF2B5EF4-FFF2-40B4-BE49-F238E27FC236}">
                <a16:creationId xmlns:a16="http://schemas.microsoft.com/office/drawing/2014/main" id="{E2C5C4E7-E025-DA3B-DC30-FBEA74276553}"/>
              </a:ext>
            </a:extLst>
          </p:cNvPr>
          <p:cNvSpPr/>
          <p:nvPr/>
        </p:nvSpPr>
        <p:spPr>
          <a:xfrm>
            <a:off x="4779139" y="4603529"/>
            <a:ext cx="1316862" cy="582556"/>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8" name="楕円 30">
            <a:extLst>
              <a:ext uri="{FF2B5EF4-FFF2-40B4-BE49-F238E27FC236}">
                <a16:creationId xmlns:a16="http://schemas.microsoft.com/office/drawing/2014/main" id="{AF1ABB33-1A71-5079-7E45-EC41F12FEAC8}"/>
              </a:ext>
            </a:extLst>
          </p:cNvPr>
          <p:cNvSpPr/>
          <p:nvPr/>
        </p:nvSpPr>
        <p:spPr>
          <a:xfrm>
            <a:off x="4312235" y="4728471"/>
            <a:ext cx="300648" cy="300648"/>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楕円 31">
            <a:extLst>
              <a:ext uri="{FF2B5EF4-FFF2-40B4-BE49-F238E27FC236}">
                <a16:creationId xmlns:a16="http://schemas.microsoft.com/office/drawing/2014/main" id="{242EE4DD-CEB0-7CFA-38CB-5D27839B0DEB}"/>
              </a:ext>
            </a:extLst>
          </p:cNvPr>
          <p:cNvSpPr/>
          <p:nvPr/>
        </p:nvSpPr>
        <p:spPr>
          <a:xfrm>
            <a:off x="3990314" y="4812796"/>
            <a:ext cx="110067" cy="110067"/>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四角形: 角を丸くする 28">
            <a:extLst>
              <a:ext uri="{FF2B5EF4-FFF2-40B4-BE49-F238E27FC236}">
                <a16:creationId xmlns:a16="http://schemas.microsoft.com/office/drawing/2014/main" id="{B2613FC1-1242-AAB5-3EB2-1DB86B6F34F3}"/>
              </a:ext>
            </a:extLst>
          </p:cNvPr>
          <p:cNvSpPr/>
          <p:nvPr/>
        </p:nvSpPr>
        <p:spPr>
          <a:xfrm>
            <a:off x="9351139" y="1397108"/>
            <a:ext cx="2342098" cy="2161435"/>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Keywords</a:t>
            </a:r>
          </a:p>
          <a:p>
            <a:pPr marL="285750" indent="-285750">
              <a:buFont typeface="Arial" panose="020B0604020202020204" pitchFamily="34" charset="0"/>
              <a:buChar char="•"/>
            </a:pPr>
            <a:r>
              <a:rPr lang="en-US" dirty="0">
                <a:solidFill>
                  <a:schemeClr val="tx1"/>
                </a:solidFill>
              </a:rPr>
              <a:t>Abnormality</a:t>
            </a:r>
          </a:p>
          <a:p>
            <a:pPr marL="285750" indent="-285750">
              <a:buFont typeface="Arial" panose="020B0604020202020204" pitchFamily="34" charset="0"/>
              <a:buChar char="•"/>
            </a:pPr>
            <a:r>
              <a:rPr lang="en-US" dirty="0">
                <a:solidFill>
                  <a:schemeClr val="tx1"/>
                </a:solidFill>
              </a:rPr>
              <a:t>Location</a:t>
            </a:r>
          </a:p>
          <a:p>
            <a:pPr marL="285750" indent="-285750">
              <a:buFont typeface="Arial" panose="020B0604020202020204" pitchFamily="34" charset="0"/>
              <a:buChar char="•"/>
            </a:pPr>
            <a:r>
              <a:rPr lang="en-US" dirty="0">
                <a:solidFill>
                  <a:schemeClr val="tx1"/>
                </a:solidFill>
              </a:rPr>
              <a:t>Level</a:t>
            </a:r>
          </a:p>
          <a:p>
            <a:pPr marL="285750" indent="-285750">
              <a:buFont typeface="Arial" panose="020B0604020202020204" pitchFamily="34" charset="0"/>
              <a:buChar char="•"/>
            </a:pPr>
            <a:r>
              <a:rPr lang="en-US" dirty="0">
                <a:solidFill>
                  <a:schemeClr val="tx1"/>
                </a:solidFill>
              </a:rPr>
              <a:t>Type</a:t>
            </a:r>
          </a:p>
        </p:txBody>
      </p:sp>
      <p:grpSp>
        <p:nvGrpSpPr>
          <p:cNvPr id="5" name="Group 4">
            <a:extLst>
              <a:ext uri="{FF2B5EF4-FFF2-40B4-BE49-F238E27FC236}">
                <a16:creationId xmlns:a16="http://schemas.microsoft.com/office/drawing/2014/main" id="{4F565DE1-57ED-954B-849A-29735FC7AB42}"/>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40AE5E6F-D1FE-A2DC-F223-9ED7B3F3E416}"/>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905C07CD-44A4-8361-5474-037B8A06B933}"/>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BBE8BD03-5B8A-119C-7694-97D9A4043908}"/>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88D2DADA-687E-73B0-6404-1A05C09F4B57}"/>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21" name="Picture 20" descr="A blue text on a black background&#10;&#10;Description automatically generated with medium confidence">
              <a:extLst>
                <a:ext uri="{FF2B5EF4-FFF2-40B4-BE49-F238E27FC236}">
                  <a16:creationId xmlns:a16="http://schemas.microsoft.com/office/drawing/2014/main" id="{B0D06891-3772-353D-5C36-D48D89EBAAB2}"/>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22" name="Picture 21" descr="A black and white sign with white text&#10;&#10;Description automatically generated with low confidence">
              <a:extLst>
                <a:ext uri="{FF2B5EF4-FFF2-40B4-BE49-F238E27FC236}">
                  <a16:creationId xmlns:a16="http://schemas.microsoft.com/office/drawing/2014/main" id="{90139428-E806-4D9E-92D9-8804F8F7BD12}"/>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97332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29F91ED-ACF0-7172-B616-3AB888C5B350}"/>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A1C10E56-23AF-8C1D-EA92-74AB82C61780}"/>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F620074A-EE00-75C5-400C-F9BFB742BEC9}"/>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617CB7CF-27EC-917F-73CE-427231688699}"/>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3" name="Picture 12" descr="A picture containing graphics, graphic design, font, logo&#10;&#10;Description automatically generated">
              <a:extLst>
                <a:ext uri="{FF2B5EF4-FFF2-40B4-BE49-F238E27FC236}">
                  <a16:creationId xmlns:a16="http://schemas.microsoft.com/office/drawing/2014/main" id="{2DC1546F-2B3B-4B78-0BDC-520E5770BA19}"/>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5" name="Picture 14" descr="A blue text on a black background&#10;&#10;Description automatically generated with medium confidence">
              <a:extLst>
                <a:ext uri="{FF2B5EF4-FFF2-40B4-BE49-F238E27FC236}">
                  <a16:creationId xmlns:a16="http://schemas.microsoft.com/office/drawing/2014/main" id="{954AD045-F079-45C3-613C-B19B5F66BA58}"/>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FFBC4CDF-17CD-F312-7F7E-487D586508E4}"/>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37120" y="1155810"/>
            <a:ext cx="10219295" cy="5020019"/>
          </a:xfrm>
        </p:spPr>
        <p:txBody>
          <a:bodyPr>
            <a:normAutofit/>
          </a:bodyPr>
          <a:lstStyle/>
          <a:p>
            <a:pPr marL="0" indent="0">
              <a:buNone/>
            </a:pPr>
            <a:r>
              <a:rPr lang="en-US" dirty="0"/>
              <a:t>II. Intermediate </a:t>
            </a:r>
            <a:r>
              <a:rPr lang="en-US" dirty="0" err="1"/>
              <a:t>KeyInfo</a:t>
            </a:r>
            <a:r>
              <a:rPr lang="en-US" dirty="0"/>
              <a:t> dataset construction</a:t>
            </a:r>
          </a:p>
          <a:p>
            <a:pPr marL="457200" lvl="1" indent="0">
              <a:buNone/>
            </a:pPr>
            <a:r>
              <a:rPr lang="en-US" dirty="0"/>
              <a:t>1. Locate the defined disease keywords from the report</a:t>
            </a:r>
          </a:p>
        </p:txBody>
      </p:sp>
      <p:grpSp>
        <p:nvGrpSpPr>
          <p:cNvPr id="10" name="Group 9">
            <a:extLst>
              <a:ext uri="{FF2B5EF4-FFF2-40B4-BE49-F238E27FC236}">
                <a16:creationId xmlns:a16="http://schemas.microsoft.com/office/drawing/2014/main" id="{039EB708-C43E-751A-71C8-66F359C222DD}"/>
              </a:ext>
            </a:extLst>
          </p:cNvPr>
          <p:cNvGrpSpPr/>
          <p:nvPr/>
        </p:nvGrpSpPr>
        <p:grpSpPr>
          <a:xfrm>
            <a:off x="1974467" y="2245659"/>
            <a:ext cx="8185106" cy="4352045"/>
            <a:chOff x="2978727" y="1663642"/>
            <a:chExt cx="6640538" cy="4877209"/>
          </a:xfrm>
        </p:grpSpPr>
        <p:pic>
          <p:nvPicPr>
            <p:cNvPr id="8" name="Picture 7" descr="A white paper on a black background&#10;&#10;Description automatically generated with low confidence">
              <a:extLst>
                <a:ext uri="{FF2B5EF4-FFF2-40B4-BE49-F238E27FC236}">
                  <a16:creationId xmlns:a16="http://schemas.microsoft.com/office/drawing/2014/main" id="{FC7D8B35-D1F2-941C-1C89-5DDDF8CC685F}"/>
                </a:ext>
              </a:extLst>
            </p:cNvPr>
            <p:cNvPicPr>
              <a:picLocks noChangeAspect="1"/>
            </p:cNvPicPr>
            <p:nvPr/>
          </p:nvPicPr>
          <p:blipFill>
            <a:blip r:embed="rId8"/>
            <a:stretch>
              <a:fillRect/>
            </a:stretch>
          </p:blipFill>
          <p:spPr>
            <a:xfrm>
              <a:off x="2978727" y="1663642"/>
              <a:ext cx="6640538" cy="4877209"/>
            </a:xfrm>
            <a:prstGeom prst="rect">
              <a:avLst/>
            </a:prstGeom>
          </p:spPr>
        </p:pic>
        <p:sp>
          <p:nvSpPr>
            <p:cNvPr id="9" name="TextBox 8">
              <a:extLst>
                <a:ext uri="{FF2B5EF4-FFF2-40B4-BE49-F238E27FC236}">
                  <a16:creationId xmlns:a16="http://schemas.microsoft.com/office/drawing/2014/main" id="{B688F546-9B56-054E-AD25-D3A6E2CCEE07}"/>
                </a:ext>
              </a:extLst>
            </p:cNvPr>
            <p:cNvSpPr txBox="1"/>
            <p:nvPr/>
          </p:nvSpPr>
          <p:spPr>
            <a:xfrm>
              <a:off x="4117399" y="2120955"/>
              <a:ext cx="4128655" cy="3828569"/>
            </a:xfrm>
            <a:prstGeom prst="rect">
              <a:avLst/>
            </a:prstGeom>
            <a:noFill/>
          </p:spPr>
          <p:txBody>
            <a:bodyPr wrap="square" rtlCol="0">
              <a:spAutoFit/>
            </a:bodyPr>
            <a:lstStyle/>
            <a:p>
              <a:pPr algn="ctr"/>
              <a:r>
                <a:rPr lang="en-US" sz="2400" dirty="0"/>
                <a:t>Report </a:t>
              </a:r>
            </a:p>
            <a:p>
              <a:r>
                <a:rPr lang="en-US" sz="2400" dirty="0">
                  <a:solidFill>
                    <a:schemeClr val="accent1"/>
                  </a:solidFill>
                </a:rPr>
                <a:t>PA/AP </a:t>
              </a:r>
              <a:r>
                <a:rPr lang="en-US" sz="2400" dirty="0"/>
                <a:t>view______________</a:t>
              </a:r>
            </a:p>
            <a:p>
              <a:r>
                <a:rPr lang="en-US" sz="2400" dirty="0"/>
                <a:t>________________________________</a:t>
              </a:r>
            </a:p>
            <a:p>
              <a:r>
                <a:rPr lang="en-US" sz="2400" dirty="0"/>
                <a:t>_______________________________</a:t>
              </a:r>
            </a:p>
            <a:p>
              <a:r>
                <a:rPr lang="en-US" sz="2400" dirty="0"/>
                <a:t>______________________________</a:t>
              </a:r>
            </a:p>
            <a:p>
              <a:r>
                <a:rPr lang="en-US" sz="2400" dirty="0"/>
                <a:t>________________________________</a:t>
              </a:r>
            </a:p>
            <a:p>
              <a:r>
                <a:rPr lang="en-US" sz="2400" dirty="0"/>
                <a:t>________________________________</a:t>
              </a:r>
            </a:p>
            <a:p>
              <a:r>
                <a:rPr lang="en-US" sz="2400" dirty="0"/>
                <a:t>___________________________</a:t>
              </a:r>
            </a:p>
            <a:p>
              <a:r>
                <a:rPr lang="en-US" sz="2400" dirty="0"/>
                <a:t>________________________________</a:t>
              </a:r>
            </a:p>
          </p:txBody>
        </p:sp>
      </p:grpSp>
      <p:grpSp>
        <p:nvGrpSpPr>
          <p:cNvPr id="29" name="Group 28">
            <a:extLst>
              <a:ext uri="{FF2B5EF4-FFF2-40B4-BE49-F238E27FC236}">
                <a16:creationId xmlns:a16="http://schemas.microsoft.com/office/drawing/2014/main" id="{FA3DA2A5-CD3C-8143-E16B-753CE8AF0C9C}"/>
              </a:ext>
            </a:extLst>
          </p:cNvPr>
          <p:cNvGrpSpPr/>
          <p:nvPr/>
        </p:nvGrpSpPr>
        <p:grpSpPr>
          <a:xfrm>
            <a:off x="5201762" y="3776751"/>
            <a:ext cx="1753557" cy="369332"/>
            <a:chOff x="5201762" y="3809409"/>
            <a:chExt cx="1753557" cy="369332"/>
          </a:xfrm>
        </p:grpSpPr>
        <p:sp>
          <p:nvSpPr>
            <p:cNvPr id="11" name="TextBox 10">
              <a:extLst>
                <a:ext uri="{FF2B5EF4-FFF2-40B4-BE49-F238E27FC236}">
                  <a16:creationId xmlns:a16="http://schemas.microsoft.com/office/drawing/2014/main" id="{B6B9783D-D4C9-C4D1-0727-79BF5DB368F3}"/>
                </a:ext>
              </a:extLst>
            </p:cNvPr>
            <p:cNvSpPr txBox="1"/>
            <p:nvPr/>
          </p:nvSpPr>
          <p:spPr>
            <a:xfrm>
              <a:off x="5201762" y="3809409"/>
              <a:ext cx="1753557" cy="369332"/>
            </a:xfrm>
            <a:prstGeom prst="rect">
              <a:avLst/>
            </a:prstGeom>
            <a:noFill/>
          </p:spPr>
          <p:txBody>
            <a:bodyPr wrap="none" rtlCol="0">
              <a:spAutoFit/>
            </a:bodyPr>
            <a:lstStyle/>
            <a:p>
              <a:r>
                <a:rPr lang="en-US" dirty="0">
                  <a:solidFill>
                    <a:schemeClr val="accent6">
                      <a:lumMod val="75000"/>
                    </a:schemeClr>
                  </a:solidFill>
                </a:rPr>
                <a:t>Disease keyword</a:t>
              </a:r>
            </a:p>
          </p:txBody>
        </p:sp>
        <p:sp>
          <p:nvSpPr>
            <p:cNvPr id="12" name="Rectangle 11">
              <a:extLst>
                <a:ext uri="{FF2B5EF4-FFF2-40B4-BE49-F238E27FC236}">
                  <a16:creationId xmlns:a16="http://schemas.microsoft.com/office/drawing/2014/main" id="{2C5B0C58-25EB-7165-8276-A58D3898CE85}"/>
                </a:ext>
              </a:extLst>
            </p:cNvPr>
            <p:cNvSpPr/>
            <p:nvPr/>
          </p:nvSpPr>
          <p:spPr>
            <a:xfrm>
              <a:off x="5242566" y="3809409"/>
              <a:ext cx="1702178" cy="369332"/>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picture containing black, darkness&#10;&#10;Description automatically generated">
            <a:extLst>
              <a:ext uri="{FF2B5EF4-FFF2-40B4-BE49-F238E27FC236}">
                <a16:creationId xmlns:a16="http://schemas.microsoft.com/office/drawing/2014/main" id="{3CACBE27-5AA5-26ED-D4ED-A2282BEEF094}"/>
              </a:ext>
            </a:extLst>
          </p:cNvPr>
          <p:cNvPicPr>
            <a:picLocks noChangeAspect="1"/>
          </p:cNvPicPr>
          <p:nvPr/>
        </p:nvPicPr>
        <p:blipFill>
          <a:blip r:embed="rId9"/>
          <a:stretch>
            <a:fillRect/>
          </a:stretch>
        </p:blipFill>
        <p:spPr>
          <a:xfrm>
            <a:off x="5201762" y="2302169"/>
            <a:ext cx="3387911" cy="3387911"/>
          </a:xfrm>
          <a:prstGeom prst="rect">
            <a:avLst/>
          </a:prstGeom>
        </p:spPr>
      </p:pic>
    </p:spTree>
    <p:extLst>
      <p:ext uri="{BB962C8B-B14F-4D97-AF65-F5344CB8AC3E}">
        <p14:creationId xmlns:p14="http://schemas.microsoft.com/office/powerpoint/2010/main" val="5707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1000"/>
                                  </p:stCondLst>
                                  <p:childTnLst>
                                    <p:animMotion origin="layout" path="M -0.10586 -0.00232 L 0.04961 0.00255 " pathEditMode="relative" rAng="0" ptsTypes="AA">
                                      <p:cBhvr>
                                        <p:cTn id="6" dur="2000" fill="hold"/>
                                        <p:tgtEl>
                                          <p:spTgt spid="14"/>
                                        </p:tgtEl>
                                        <p:attrNameLst>
                                          <p:attrName>ppt_x</p:attrName>
                                          <p:attrName>ppt_y</p:attrName>
                                        </p:attrNameLst>
                                      </p:cBhvr>
                                      <p:rCtr x="7773" y="231"/>
                                    </p:animMotion>
                                  </p:childTnLst>
                                </p:cTn>
                              </p:par>
                              <p:par>
                                <p:cTn id="7" presetID="10" presetClass="exit" presetSubtype="0" fill="hold" nodeType="withEffect">
                                  <p:stCondLst>
                                    <p:cond delay="2000"/>
                                  </p:stCondLst>
                                  <p:childTnLst>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FE5283-33C2-5023-4559-0F7D6B9E2558}"/>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44D5EDBC-291E-F2A1-3EE7-6FED1D082550}"/>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D5C46A7B-91B6-2706-E0D8-01665B04589E}"/>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D5B59ED0-734F-D3B4-0FAB-EB2E0C7CDCEF}"/>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3" name="Picture 12" descr="A picture containing graphics, graphic design, font, logo&#10;&#10;Description automatically generated">
              <a:extLst>
                <a:ext uri="{FF2B5EF4-FFF2-40B4-BE49-F238E27FC236}">
                  <a16:creationId xmlns:a16="http://schemas.microsoft.com/office/drawing/2014/main" id="{14DFAA9D-C20F-7CF0-BAA5-D3E3CB0FD86E}"/>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7" name="Picture 16" descr="A blue text on a black background&#10;&#10;Description automatically generated with medium confidence">
              <a:extLst>
                <a:ext uri="{FF2B5EF4-FFF2-40B4-BE49-F238E27FC236}">
                  <a16:creationId xmlns:a16="http://schemas.microsoft.com/office/drawing/2014/main" id="{9ED0CA1D-263B-A8BB-00A3-DFDF16FBF056}"/>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21" name="Picture 20" descr="A black and white sign with white text&#10;&#10;Description automatically generated with low confidence">
              <a:extLst>
                <a:ext uri="{FF2B5EF4-FFF2-40B4-BE49-F238E27FC236}">
                  <a16:creationId xmlns:a16="http://schemas.microsoft.com/office/drawing/2014/main" id="{2C417C81-C991-D9C6-55A9-B780C44A38FD}"/>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37120" y="1155810"/>
            <a:ext cx="10219295" cy="5020019"/>
          </a:xfrm>
        </p:spPr>
        <p:txBody>
          <a:bodyPr>
            <a:normAutofit/>
          </a:bodyPr>
          <a:lstStyle/>
          <a:p>
            <a:pPr marL="0" indent="0">
              <a:buNone/>
            </a:pPr>
            <a:r>
              <a:rPr lang="en-US" dirty="0"/>
              <a:t>II. Intermediate </a:t>
            </a:r>
            <a:r>
              <a:rPr lang="en-US" dirty="0" err="1"/>
              <a:t>KeyInfo</a:t>
            </a:r>
            <a:r>
              <a:rPr lang="en-US" dirty="0"/>
              <a:t> dataset construction</a:t>
            </a:r>
          </a:p>
          <a:p>
            <a:pPr marL="457200" lvl="1" indent="0">
              <a:buNone/>
            </a:pPr>
            <a:r>
              <a:rPr lang="en-US" dirty="0"/>
              <a:t>2. Identify the corresponding attribute keywords</a:t>
            </a:r>
          </a:p>
        </p:txBody>
      </p:sp>
      <p:grpSp>
        <p:nvGrpSpPr>
          <p:cNvPr id="10" name="Group 9">
            <a:extLst>
              <a:ext uri="{FF2B5EF4-FFF2-40B4-BE49-F238E27FC236}">
                <a16:creationId xmlns:a16="http://schemas.microsoft.com/office/drawing/2014/main" id="{039EB708-C43E-751A-71C8-66F359C222DD}"/>
              </a:ext>
            </a:extLst>
          </p:cNvPr>
          <p:cNvGrpSpPr/>
          <p:nvPr/>
        </p:nvGrpSpPr>
        <p:grpSpPr>
          <a:xfrm>
            <a:off x="1974467" y="2245659"/>
            <a:ext cx="8185106" cy="4352045"/>
            <a:chOff x="2978727" y="1663642"/>
            <a:chExt cx="6640538" cy="4877209"/>
          </a:xfrm>
        </p:grpSpPr>
        <p:pic>
          <p:nvPicPr>
            <p:cNvPr id="8" name="Picture 7" descr="A white paper on a black background&#10;&#10;Description automatically generated with low confidence">
              <a:extLst>
                <a:ext uri="{FF2B5EF4-FFF2-40B4-BE49-F238E27FC236}">
                  <a16:creationId xmlns:a16="http://schemas.microsoft.com/office/drawing/2014/main" id="{FC7D8B35-D1F2-941C-1C89-5DDDF8CC685F}"/>
                </a:ext>
              </a:extLst>
            </p:cNvPr>
            <p:cNvPicPr>
              <a:picLocks noChangeAspect="1"/>
            </p:cNvPicPr>
            <p:nvPr/>
          </p:nvPicPr>
          <p:blipFill>
            <a:blip r:embed="rId8"/>
            <a:stretch>
              <a:fillRect/>
            </a:stretch>
          </p:blipFill>
          <p:spPr>
            <a:xfrm>
              <a:off x="2978727" y="1663642"/>
              <a:ext cx="6640538" cy="4877209"/>
            </a:xfrm>
            <a:prstGeom prst="rect">
              <a:avLst/>
            </a:prstGeom>
          </p:spPr>
        </p:pic>
        <p:sp>
          <p:nvSpPr>
            <p:cNvPr id="9" name="TextBox 8">
              <a:extLst>
                <a:ext uri="{FF2B5EF4-FFF2-40B4-BE49-F238E27FC236}">
                  <a16:creationId xmlns:a16="http://schemas.microsoft.com/office/drawing/2014/main" id="{B688F546-9B56-054E-AD25-D3A6E2CCEE07}"/>
                </a:ext>
              </a:extLst>
            </p:cNvPr>
            <p:cNvSpPr txBox="1"/>
            <p:nvPr/>
          </p:nvSpPr>
          <p:spPr>
            <a:xfrm>
              <a:off x="4117399" y="2120955"/>
              <a:ext cx="4128655" cy="3828569"/>
            </a:xfrm>
            <a:prstGeom prst="rect">
              <a:avLst/>
            </a:prstGeom>
            <a:noFill/>
          </p:spPr>
          <p:txBody>
            <a:bodyPr wrap="square" rtlCol="0">
              <a:spAutoFit/>
            </a:bodyPr>
            <a:lstStyle/>
            <a:p>
              <a:pPr algn="ctr"/>
              <a:r>
                <a:rPr lang="en-US" sz="2400" dirty="0"/>
                <a:t>Report </a:t>
              </a:r>
            </a:p>
            <a:p>
              <a:r>
                <a:rPr lang="en-US" sz="2400" dirty="0">
                  <a:solidFill>
                    <a:schemeClr val="accent1"/>
                  </a:solidFill>
                </a:rPr>
                <a:t>PA/AP </a:t>
              </a:r>
              <a:r>
                <a:rPr lang="en-US" sz="2400" dirty="0"/>
                <a:t>view______________</a:t>
              </a:r>
            </a:p>
            <a:p>
              <a:r>
                <a:rPr lang="en-US" sz="2400" dirty="0"/>
                <a:t>________________________________</a:t>
              </a:r>
            </a:p>
            <a:p>
              <a:r>
                <a:rPr lang="en-US" sz="2400" dirty="0"/>
                <a:t>_______________________________</a:t>
              </a:r>
            </a:p>
            <a:p>
              <a:r>
                <a:rPr lang="en-US" sz="2400" dirty="0"/>
                <a:t>______________________________</a:t>
              </a:r>
            </a:p>
            <a:p>
              <a:r>
                <a:rPr lang="en-US" sz="2400" dirty="0"/>
                <a:t>________________________________</a:t>
              </a:r>
            </a:p>
            <a:p>
              <a:r>
                <a:rPr lang="en-US" sz="2400" dirty="0"/>
                <a:t>________________________________</a:t>
              </a:r>
            </a:p>
            <a:p>
              <a:r>
                <a:rPr lang="en-US" sz="2400" dirty="0"/>
                <a:t>___________________________</a:t>
              </a:r>
            </a:p>
            <a:p>
              <a:r>
                <a:rPr lang="en-US" sz="2400" dirty="0"/>
                <a:t>________________________________</a:t>
              </a:r>
            </a:p>
          </p:txBody>
        </p:sp>
      </p:grpSp>
      <p:grpSp>
        <p:nvGrpSpPr>
          <p:cNvPr id="29" name="Group 28">
            <a:extLst>
              <a:ext uri="{FF2B5EF4-FFF2-40B4-BE49-F238E27FC236}">
                <a16:creationId xmlns:a16="http://schemas.microsoft.com/office/drawing/2014/main" id="{FA3DA2A5-CD3C-8143-E16B-753CE8AF0C9C}"/>
              </a:ext>
            </a:extLst>
          </p:cNvPr>
          <p:cNvGrpSpPr/>
          <p:nvPr/>
        </p:nvGrpSpPr>
        <p:grpSpPr>
          <a:xfrm>
            <a:off x="5201762" y="3776751"/>
            <a:ext cx="1753557" cy="369332"/>
            <a:chOff x="5201762" y="3809409"/>
            <a:chExt cx="1753557" cy="369332"/>
          </a:xfrm>
        </p:grpSpPr>
        <p:sp>
          <p:nvSpPr>
            <p:cNvPr id="11" name="TextBox 10">
              <a:extLst>
                <a:ext uri="{FF2B5EF4-FFF2-40B4-BE49-F238E27FC236}">
                  <a16:creationId xmlns:a16="http://schemas.microsoft.com/office/drawing/2014/main" id="{B6B9783D-D4C9-C4D1-0727-79BF5DB368F3}"/>
                </a:ext>
              </a:extLst>
            </p:cNvPr>
            <p:cNvSpPr txBox="1"/>
            <p:nvPr/>
          </p:nvSpPr>
          <p:spPr>
            <a:xfrm>
              <a:off x="5201762" y="3809409"/>
              <a:ext cx="1753557" cy="369332"/>
            </a:xfrm>
            <a:prstGeom prst="rect">
              <a:avLst/>
            </a:prstGeom>
            <a:noFill/>
          </p:spPr>
          <p:txBody>
            <a:bodyPr wrap="none" rtlCol="0">
              <a:spAutoFit/>
            </a:bodyPr>
            <a:lstStyle/>
            <a:p>
              <a:r>
                <a:rPr lang="en-US" dirty="0">
                  <a:solidFill>
                    <a:schemeClr val="accent6">
                      <a:lumMod val="75000"/>
                    </a:schemeClr>
                  </a:solidFill>
                </a:rPr>
                <a:t>Disease keyword</a:t>
              </a:r>
            </a:p>
          </p:txBody>
        </p:sp>
        <p:sp>
          <p:nvSpPr>
            <p:cNvPr id="12" name="Rectangle 11">
              <a:extLst>
                <a:ext uri="{FF2B5EF4-FFF2-40B4-BE49-F238E27FC236}">
                  <a16:creationId xmlns:a16="http://schemas.microsoft.com/office/drawing/2014/main" id="{2C5B0C58-25EB-7165-8276-A58D3898CE85}"/>
                </a:ext>
              </a:extLst>
            </p:cNvPr>
            <p:cNvSpPr/>
            <p:nvPr/>
          </p:nvSpPr>
          <p:spPr>
            <a:xfrm>
              <a:off x="5242566" y="3809409"/>
              <a:ext cx="1702178" cy="369332"/>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AC4587AD-96E4-7C82-920A-263A0DE1F80D}"/>
              </a:ext>
            </a:extLst>
          </p:cNvPr>
          <p:cNvGrpSpPr/>
          <p:nvPr/>
        </p:nvGrpSpPr>
        <p:grpSpPr>
          <a:xfrm>
            <a:off x="3377991" y="3757110"/>
            <a:ext cx="1925858" cy="388972"/>
            <a:chOff x="3377991" y="3789768"/>
            <a:chExt cx="1925858" cy="388972"/>
          </a:xfrm>
        </p:grpSpPr>
        <p:sp>
          <p:nvSpPr>
            <p:cNvPr id="15" name="TextBox 14">
              <a:extLst>
                <a:ext uri="{FF2B5EF4-FFF2-40B4-BE49-F238E27FC236}">
                  <a16:creationId xmlns:a16="http://schemas.microsoft.com/office/drawing/2014/main" id="{573812F5-6FE6-857B-41D3-080560752485}"/>
                </a:ext>
              </a:extLst>
            </p:cNvPr>
            <p:cNvSpPr txBox="1"/>
            <p:nvPr/>
          </p:nvSpPr>
          <p:spPr>
            <a:xfrm>
              <a:off x="3377991" y="3789768"/>
              <a:ext cx="1925858" cy="369332"/>
            </a:xfrm>
            <a:prstGeom prst="rect">
              <a:avLst/>
            </a:prstGeom>
            <a:noFill/>
          </p:spPr>
          <p:txBody>
            <a:bodyPr wrap="square" rtlCol="0">
              <a:spAutoFit/>
            </a:bodyPr>
            <a:lstStyle/>
            <a:p>
              <a:r>
                <a:rPr lang="en-US" dirty="0">
                  <a:solidFill>
                    <a:schemeClr val="accent2">
                      <a:lumMod val="60000"/>
                      <a:lumOff val="40000"/>
                    </a:schemeClr>
                  </a:solidFill>
                </a:rPr>
                <a:t>Attribute keyword</a:t>
              </a:r>
            </a:p>
          </p:txBody>
        </p:sp>
        <p:sp>
          <p:nvSpPr>
            <p:cNvPr id="16" name="Rectangle 15">
              <a:extLst>
                <a:ext uri="{FF2B5EF4-FFF2-40B4-BE49-F238E27FC236}">
                  <a16:creationId xmlns:a16="http://schemas.microsoft.com/office/drawing/2014/main" id="{6DE779DE-9542-8A90-2BB2-605413FF74E0}"/>
                </a:ext>
              </a:extLst>
            </p:cNvPr>
            <p:cNvSpPr/>
            <p:nvPr/>
          </p:nvSpPr>
          <p:spPr>
            <a:xfrm>
              <a:off x="3377991" y="3809408"/>
              <a:ext cx="1812298" cy="369332"/>
            </a:xfrm>
            <a:prstGeom prst="rect">
              <a:avLst/>
            </a:prstGeom>
            <a:noFill/>
            <a:ln w="508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DF879755-2904-307F-3741-1D6C0DF208DA}"/>
              </a:ext>
            </a:extLst>
          </p:cNvPr>
          <p:cNvGrpSpPr/>
          <p:nvPr/>
        </p:nvGrpSpPr>
        <p:grpSpPr>
          <a:xfrm>
            <a:off x="6974631" y="3757110"/>
            <a:ext cx="1925858" cy="388972"/>
            <a:chOff x="6974631" y="3789768"/>
            <a:chExt cx="1925858" cy="388972"/>
          </a:xfrm>
        </p:grpSpPr>
        <p:sp>
          <p:nvSpPr>
            <p:cNvPr id="18" name="TextBox 17">
              <a:extLst>
                <a:ext uri="{FF2B5EF4-FFF2-40B4-BE49-F238E27FC236}">
                  <a16:creationId xmlns:a16="http://schemas.microsoft.com/office/drawing/2014/main" id="{F76A5804-070B-2486-2BE9-F53FC37BF228}"/>
                </a:ext>
              </a:extLst>
            </p:cNvPr>
            <p:cNvSpPr txBox="1"/>
            <p:nvPr/>
          </p:nvSpPr>
          <p:spPr>
            <a:xfrm>
              <a:off x="6974631" y="3789768"/>
              <a:ext cx="1925858" cy="369332"/>
            </a:xfrm>
            <a:prstGeom prst="rect">
              <a:avLst/>
            </a:prstGeom>
            <a:noFill/>
          </p:spPr>
          <p:txBody>
            <a:bodyPr wrap="square" rtlCol="0">
              <a:spAutoFit/>
            </a:bodyPr>
            <a:lstStyle/>
            <a:p>
              <a:r>
                <a:rPr lang="en-US" dirty="0">
                  <a:solidFill>
                    <a:schemeClr val="accent2">
                      <a:lumMod val="60000"/>
                      <a:lumOff val="40000"/>
                    </a:schemeClr>
                  </a:solidFill>
                </a:rPr>
                <a:t>Attribute keyword</a:t>
              </a:r>
            </a:p>
          </p:txBody>
        </p:sp>
        <p:sp>
          <p:nvSpPr>
            <p:cNvPr id="19" name="Rectangle 18">
              <a:extLst>
                <a:ext uri="{FF2B5EF4-FFF2-40B4-BE49-F238E27FC236}">
                  <a16:creationId xmlns:a16="http://schemas.microsoft.com/office/drawing/2014/main" id="{03991FD1-DAA6-DE37-3FD5-42A92161711F}"/>
                </a:ext>
              </a:extLst>
            </p:cNvPr>
            <p:cNvSpPr/>
            <p:nvPr/>
          </p:nvSpPr>
          <p:spPr>
            <a:xfrm>
              <a:off x="6974631" y="3809408"/>
              <a:ext cx="1812298" cy="369332"/>
            </a:xfrm>
            <a:prstGeom prst="rect">
              <a:avLst/>
            </a:prstGeom>
            <a:noFill/>
            <a:ln w="508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171495F1-65CB-C752-F034-BFCA745AB20F}"/>
              </a:ext>
            </a:extLst>
          </p:cNvPr>
          <p:cNvSpPr/>
          <p:nvPr/>
        </p:nvSpPr>
        <p:spPr>
          <a:xfrm>
            <a:off x="9673650" y="2266099"/>
            <a:ext cx="1419097" cy="1318700"/>
          </a:xfrm>
          <a:prstGeom prst="rect">
            <a:avLst/>
          </a:prstGeom>
          <a:solidFill>
            <a:schemeClr val="bg1"/>
          </a:solidFill>
          <a:ln w="508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Location</a:t>
            </a:r>
          </a:p>
          <a:p>
            <a:pPr algn="ctr"/>
            <a:r>
              <a:rPr lang="en-US" dirty="0">
                <a:solidFill>
                  <a:schemeClr val="tx1"/>
                </a:solidFill>
              </a:rPr>
              <a:t>Level</a:t>
            </a:r>
          </a:p>
          <a:p>
            <a:pPr algn="ctr"/>
            <a:r>
              <a:rPr lang="en-US" dirty="0">
                <a:solidFill>
                  <a:schemeClr val="tx1"/>
                </a:solidFill>
              </a:rPr>
              <a:t>Type</a:t>
            </a:r>
          </a:p>
        </p:txBody>
      </p:sp>
      <p:cxnSp>
        <p:nvCxnSpPr>
          <p:cNvPr id="22" name="Straight Connector 21">
            <a:extLst>
              <a:ext uri="{FF2B5EF4-FFF2-40B4-BE49-F238E27FC236}">
                <a16:creationId xmlns:a16="http://schemas.microsoft.com/office/drawing/2014/main" id="{98E8EEFA-320B-F103-95AE-EFFDDDA591EB}"/>
              </a:ext>
            </a:extLst>
          </p:cNvPr>
          <p:cNvCxnSpPr>
            <a:cxnSpLocks/>
            <a:stCxn id="19" idx="0"/>
          </p:cNvCxnSpPr>
          <p:nvPr/>
        </p:nvCxnSpPr>
        <p:spPr>
          <a:xfrm flipV="1">
            <a:off x="7880780" y="3552141"/>
            <a:ext cx="2502419" cy="224609"/>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1BD8A57-CA86-1CD9-FFB0-00239C7B1F6F}"/>
              </a:ext>
            </a:extLst>
          </p:cNvPr>
          <p:cNvCxnSpPr>
            <a:cxnSpLocks/>
            <a:stCxn id="16" idx="0"/>
            <a:endCxn id="20" idx="1"/>
          </p:cNvCxnSpPr>
          <p:nvPr/>
        </p:nvCxnSpPr>
        <p:spPr>
          <a:xfrm flipV="1">
            <a:off x="4284140" y="2925449"/>
            <a:ext cx="5389510" cy="851301"/>
          </a:xfrm>
          <a:prstGeom prst="line">
            <a:avLst/>
          </a:prstGeom>
          <a:ln>
            <a:solidFill>
              <a:schemeClr val="accent2">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23" name="Picture 22" descr="A picture containing black, darkness&#10;&#10;Description automatically generated">
            <a:extLst>
              <a:ext uri="{FF2B5EF4-FFF2-40B4-BE49-F238E27FC236}">
                <a16:creationId xmlns:a16="http://schemas.microsoft.com/office/drawing/2014/main" id="{CB3B611A-2AEB-AC62-DA9D-7CA56088C9E1}"/>
              </a:ext>
            </a:extLst>
          </p:cNvPr>
          <p:cNvPicPr>
            <a:picLocks noChangeAspect="1"/>
          </p:cNvPicPr>
          <p:nvPr/>
        </p:nvPicPr>
        <p:blipFill>
          <a:blip r:embed="rId9"/>
          <a:stretch>
            <a:fillRect/>
          </a:stretch>
        </p:blipFill>
        <p:spPr>
          <a:xfrm>
            <a:off x="3324984" y="2267460"/>
            <a:ext cx="3387911" cy="3387911"/>
          </a:xfrm>
          <a:prstGeom prst="rect">
            <a:avLst/>
          </a:prstGeom>
        </p:spPr>
      </p:pic>
    </p:spTree>
    <p:extLst>
      <p:ext uri="{BB962C8B-B14F-4D97-AF65-F5344CB8AC3E}">
        <p14:creationId xmlns:p14="http://schemas.microsoft.com/office/powerpoint/2010/main" val="33791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0586 -0.00232 L 0.23476 -0.00602 " pathEditMode="relative" rAng="0" ptsTypes="AA">
                                      <p:cBhvr>
                                        <p:cTn id="6" dur="2000" fill="hold"/>
                                        <p:tgtEl>
                                          <p:spTgt spid="23"/>
                                        </p:tgtEl>
                                        <p:attrNameLst>
                                          <p:attrName>ppt_x</p:attrName>
                                          <p:attrName>ppt_y</p:attrName>
                                        </p:attrNameLst>
                                      </p:cBhvr>
                                      <p:rCtr x="17031" y="-185"/>
                                    </p:animMotion>
                                  </p:childTnLst>
                                </p:cTn>
                              </p:par>
                              <p:par>
                                <p:cTn id="7" presetID="10" presetClass="exit" presetSubtype="0" fill="hold" nodeType="withEffect">
                                  <p:stCondLst>
                                    <p:cond delay="2000"/>
                                  </p:stCondLst>
                                  <p:childTnLst>
                                    <p:animEffect transition="out" filter="fade">
                                      <p:cBhvr>
                                        <p:cTn id="8" dur="500"/>
                                        <p:tgtEl>
                                          <p:spTgt spid="23"/>
                                        </p:tgtEl>
                                      </p:cBhvr>
                                    </p:animEffect>
                                    <p:set>
                                      <p:cBhvr>
                                        <p:cTn id="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77B75B0-352C-8359-C59A-564EFE557B35}"/>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BFC54988-5A57-5948-D155-1BA31B0C26C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C35FD87B-A7DE-4D30-50BF-460BFBB294EE}"/>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62D51CE8-4CB4-D342-467B-2790DBF5A655}"/>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5" name="Picture 14" descr="A picture containing graphics, graphic design, font, logo&#10;&#10;Description automatically generated">
              <a:extLst>
                <a:ext uri="{FF2B5EF4-FFF2-40B4-BE49-F238E27FC236}">
                  <a16:creationId xmlns:a16="http://schemas.microsoft.com/office/drawing/2014/main" id="{2683E97D-B24C-A152-824C-49782ACB01D0}"/>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7" name="Picture 16" descr="A blue text on a black background&#10;&#10;Description automatically generated with medium confidence">
              <a:extLst>
                <a:ext uri="{FF2B5EF4-FFF2-40B4-BE49-F238E27FC236}">
                  <a16:creationId xmlns:a16="http://schemas.microsoft.com/office/drawing/2014/main" id="{6A7B5570-2A04-08BC-D608-15CDF1351D1B}"/>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8" name="Picture 17" descr="A black and white sign with white text&#10;&#10;Description automatically generated with low confidence">
              <a:extLst>
                <a:ext uri="{FF2B5EF4-FFF2-40B4-BE49-F238E27FC236}">
                  <a16:creationId xmlns:a16="http://schemas.microsoft.com/office/drawing/2014/main" id="{BEBBF085-010D-5F52-D46F-533EEA922B51}"/>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37120" y="1155810"/>
            <a:ext cx="10354679" cy="5020019"/>
          </a:xfrm>
        </p:spPr>
        <p:txBody>
          <a:bodyPr>
            <a:normAutofit/>
          </a:bodyPr>
          <a:lstStyle/>
          <a:p>
            <a:pPr marL="0" indent="0">
              <a:buNone/>
            </a:pPr>
            <a:r>
              <a:rPr lang="en-US" dirty="0"/>
              <a:t>II. Intermediate </a:t>
            </a:r>
            <a:r>
              <a:rPr lang="en-US" dirty="0" err="1"/>
              <a:t>KeyInfo</a:t>
            </a:r>
            <a:r>
              <a:rPr lang="en-US" dirty="0"/>
              <a:t> dataset construction</a:t>
            </a:r>
          </a:p>
          <a:p>
            <a:pPr marL="457200" lvl="1" indent="0">
              <a:buNone/>
            </a:pPr>
            <a:r>
              <a:rPr lang="en-US" dirty="0"/>
              <a:t>3. Determine positive findings and negative findings </a:t>
            </a:r>
          </a:p>
          <a:p>
            <a:pPr lvl="1"/>
            <a:endParaRPr lang="en-US" dirty="0"/>
          </a:p>
        </p:txBody>
      </p:sp>
      <p:grpSp>
        <p:nvGrpSpPr>
          <p:cNvPr id="7" name="Group 6">
            <a:extLst>
              <a:ext uri="{FF2B5EF4-FFF2-40B4-BE49-F238E27FC236}">
                <a16:creationId xmlns:a16="http://schemas.microsoft.com/office/drawing/2014/main" id="{9F923ADF-9150-E4ED-91DE-DF266E3380E4}"/>
              </a:ext>
            </a:extLst>
          </p:cNvPr>
          <p:cNvGrpSpPr/>
          <p:nvPr/>
        </p:nvGrpSpPr>
        <p:grpSpPr>
          <a:xfrm>
            <a:off x="1974467" y="2245659"/>
            <a:ext cx="8185106" cy="4352045"/>
            <a:chOff x="2978727" y="1663642"/>
            <a:chExt cx="6640538" cy="4877209"/>
          </a:xfrm>
        </p:grpSpPr>
        <p:pic>
          <p:nvPicPr>
            <p:cNvPr id="8" name="Picture 7" descr="A white paper on a black background&#10;&#10;Description automatically generated with low confidence">
              <a:extLst>
                <a:ext uri="{FF2B5EF4-FFF2-40B4-BE49-F238E27FC236}">
                  <a16:creationId xmlns:a16="http://schemas.microsoft.com/office/drawing/2014/main" id="{6ECB9AD5-2BF8-45D7-8E33-0AE10A060BA9}"/>
                </a:ext>
              </a:extLst>
            </p:cNvPr>
            <p:cNvPicPr>
              <a:picLocks noChangeAspect="1"/>
            </p:cNvPicPr>
            <p:nvPr/>
          </p:nvPicPr>
          <p:blipFill>
            <a:blip r:embed="rId8"/>
            <a:stretch>
              <a:fillRect/>
            </a:stretch>
          </p:blipFill>
          <p:spPr>
            <a:xfrm>
              <a:off x="2978727" y="1663642"/>
              <a:ext cx="6640538" cy="4877209"/>
            </a:xfrm>
            <a:prstGeom prst="rect">
              <a:avLst/>
            </a:prstGeom>
          </p:spPr>
        </p:pic>
        <p:sp>
          <p:nvSpPr>
            <p:cNvPr id="9" name="TextBox 8">
              <a:extLst>
                <a:ext uri="{FF2B5EF4-FFF2-40B4-BE49-F238E27FC236}">
                  <a16:creationId xmlns:a16="http://schemas.microsoft.com/office/drawing/2014/main" id="{938FCAB0-707E-D9C0-C133-CB7F2F5678A9}"/>
                </a:ext>
              </a:extLst>
            </p:cNvPr>
            <p:cNvSpPr txBox="1"/>
            <p:nvPr/>
          </p:nvSpPr>
          <p:spPr>
            <a:xfrm>
              <a:off x="4117399" y="2120955"/>
              <a:ext cx="4128655" cy="3828569"/>
            </a:xfrm>
            <a:prstGeom prst="rect">
              <a:avLst/>
            </a:prstGeom>
            <a:noFill/>
          </p:spPr>
          <p:txBody>
            <a:bodyPr wrap="square" rtlCol="0">
              <a:spAutoFit/>
            </a:bodyPr>
            <a:lstStyle/>
            <a:p>
              <a:pPr algn="ctr"/>
              <a:r>
                <a:rPr lang="en-US" sz="2400" dirty="0"/>
                <a:t>Report </a:t>
              </a:r>
            </a:p>
            <a:p>
              <a:r>
                <a:rPr lang="en-US" sz="2400" dirty="0">
                  <a:solidFill>
                    <a:schemeClr val="accent1"/>
                  </a:solidFill>
                </a:rPr>
                <a:t>PA/AP </a:t>
              </a:r>
              <a:r>
                <a:rPr lang="en-US" sz="2400" dirty="0"/>
                <a:t>view______________</a:t>
              </a:r>
            </a:p>
            <a:p>
              <a:r>
                <a:rPr lang="en-US" sz="2400" dirty="0"/>
                <a:t>________________________________</a:t>
              </a:r>
            </a:p>
            <a:p>
              <a:r>
                <a:rPr lang="en-US" sz="2400" dirty="0"/>
                <a:t>_______________________________</a:t>
              </a:r>
            </a:p>
            <a:p>
              <a:r>
                <a:rPr lang="en-US" sz="2400" dirty="0"/>
                <a:t>______________________________</a:t>
              </a:r>
            </a:p>
            <a:p>
              <a:r>
                <a:rPr lang="en-US" sz="2400" dirty="0"/>
                <a:t>________________________________</a:t>
              </a:r>
            </a:p>
            <a:p>
              <a:r>
                <a:rPr lang="en-US" sz="2400" dirty="0"/>
                <a:t>________________________________</a:t>
              </a:r>
            </a:p>
            <a:p>
              <a:r>
                <a:rPr lang="en-US" sz="2400" dirty="0"/>
                <a:t>___________________________</a:t>
              </a:r>
            </a:p>
            <a:p>
              <a:r>
                <a:rPr lang="en-US" sz="2400" dirty="0"/>
                <a:t>________________________________</a:t>
              </a:r>
            </a:p>
          </p:txBody>
        </p:sp>
      </p:grpSp>
      <p:grpSp>
        <p:nvGrpSpPr>
          <p:cNvPr id="14" name="Group 13">
            <a:extLst>
              <a:ext uri="{FF2B5EF4-FFF2-40B4-BE49-F238E27FC236}">
                <a16:creationId xmlns:a16="http://schemas.microsoft.com/office/drawing/2014/main" id="{BE6A1737-B6C2-067F-CB20-56E8FFA18527}"/>
              </a:ext>
            </a:extLst>
          </p:cNvPr>
          <p:cNvGrpSpPr/>
          <p:nvPr/>
        </p:nvGrpSpPr>
        <p:grpSpPr>
          <a:xfrm>
            <a:off x="5201762" y="3776751"/>
            <a:ext cx="1753557" cy="369332"/>
            <a:chOff x="5201762" y="3776751"/>
            <a:chExt cx="1753557" cy="369332"/>
          </a:xfrm>
        </p:grpSpPr>
        <p:sp>
          <p:nvSpPr>
            <p:cNvPr id="11" name="TextBox 10">
              <a:extLst>
                <a:ext uri="{FF2B5EF4-FFF2-40B4-BE49-F238E27FC236}">
                  <a16:creationId xmlns:a16="http://schemas.microsoft.com/office/drawing/2014/main" id="{7701312E-83D3-2F41-1512-DE0AD3E498DD}"/>
                </a:ext>
              </a:extLst>
            </p:cNvPr>
            <p:cNvSpPr txBox="1"/>
            <p:nvPr/>
          </p:nvSpPr>
          <p:spPr>
            <a:xfrm>
              <a:off x="5201762" y="3776751"/>
              <a:ext cx="1753557" cy="369332"/>
            </a:xfrm>
            <a:prstGeom prst="rect">
              <a:avLst/>
            </a:prstGeom>
            <a:noFill/>
          </p:spPr>
          <p:txBody>
            <a:bodyPr wrap="none" rtlCol="0">
              <a:spAutoFit/>
            </a:bodyPr>
            <a:lstStyle/>
            <a:p>
              <a:r>
                <a:rPr lang="en-US" dirty="0">
                  <a:solidFill>
                    <a:schemeClr val="accent6">
                      <a:lumMod val="75000"/>
                    </a:schemeClr>
                  </a:solidFill>
                </a:rPr>
                <a:t>Disease keyword</a:t>
              </a:r>
            </a:p>
          </p:txBody>
        </p:sp>
        <p:sp>
          <p:nvSpPr>
            <p:cNvPr id="12" name="Rectangle 11">
              <a:extLst>
                <a:ext uri="{FF2B5EF4-FFF2-40B4-BE49-F238E27FC236}">
                  <a16:creationId xmlns:a16="http://schemas.microsoft.com/office/drawing/2014/main" id="{C4E6CE1B-D5F6-922F-5260-97ED2D2C33A3}"/>
                </a:ext>
              </a:extLst>
            </p:cNvPr>
            <p:cNvSpPr/>
            <p:nvPr/>
          </p:nvSpPr>
          <p:spPr>
            <a:xfrm>
              <a:off x="5242566" y="3776751"/>
              <a:ext cx="1702178" cy="369332"/>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E3A20BB-28FB-286A-533F-BC4D41AD972D}"/>
              </a:ext>
            </a:extLst>
          </p:cNvPr>
          <p:cNvSpPr txBox="1"/>
          <p:nvPr/>
        </p:nvSpPr>
        <p:spPr>
          <a:xfrm>
            <a:off x="3722784" y="3776751"/>
            <a:ext cx="1555234" cy="369332"/>
          </a:xfrm>
          <a:prstGeom prst="rect">
            <a:avLst/>
          </a:prstGeom>
          <a:noFill/>
        </p:spPr>
        <p:txBody>
          <a:bodyPr wrap="none" rtlCol="0">
            <a:spAutoFit/>
          </a:bodyPr>
          <a:lstStyle/>
          <a:p>
            <a:r>
              <a:rPr lang="en-US" altLang="zh-CN" dirty="0">
                <a:solidFill>
                  <a:srgbClr val="FF0000"/>
                </a:solidFill>
              </a:rPr>
              <a:t>(w</a:t>
            </a:r>
            <a:r>
              <a:rPr lang="en-US" dirty="0">
                <a:solidFill>
                  <a:srgbClr val="FF0000"/>
                </a:solidFill>
              </a:rPr>
              <a:t>ithout</a:t>
            </a:r>
            <a:r>
              <a:rPr lang="en-US" altLang="zh-CN" dirty="0">
                <a:solidFill>
                  <a:srgbClr val="FF0000"/>
                </a:solidFill>
              </a:rPr>
              <a:t>/no…)</a:t>
            </a:r>
            <a:endParaRPr lang="en-US" dirty="0">
              <a:solidFill>
                <a:srgbClr val="FF0000"/>
              </a:solidFill>
            </a:endParaRPr>
          </a:p>
        </p:txBody>
      </p:sp>
      <p:cxnSp>
        <p:nvCxnSpPr>
          <p:cNvPr id="16" name="Straight Connector 15">
            <a:extLst>
              <a:ext uri="{FF2B5EF4-FFF2-40B4-BE49-F238E27FC236}">
                <a16:creationId xmlns:a16="http://schemas.microsoft.com/office/drawing/2014/main" id="{7ED64CAD-290D-073B-90EF-22297A5D4247}"/>
              </a:ext>
            </a:extLst>
          </p:cNvPr>
          <p:cNvCxnSpPr/>
          <p:nvPr/>
        </p:nvCxnSpPr>
        <p:spPr>
          <a:xfrm>
            <a:off x="3785422" y="4112051"/>
            <a:ext cx="13199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A4AAC5-1E56-D28E-417E-201A932DC5AF}"/>
              </a:ext>
            </a:extLst>
          </p:cNvPr>
          <p:cNvCxnSpPr>
            <a:cxnSpLocks/>
          </p:cNvCxnSpPr>
          <p:nvPr/>
        </p:nvCxnSpPr>
        <p:spPr>
          <a:xfrm flipH="1" flipV="1">
            <a:off x="2749518" y="3354875"/>
            <a:ext cx="1035904" cy="7571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43097D2-DFC2-D7BF-9A5E-0C41E7DE4149}"/>
              </a:ext>
            </a:extLst>
          </p:cNvPr>
          <p:cNvSpPr txBox="1"/>
          <p:nvPr/>
        </p:nvSpPr>
        <p:spPr>
          <a:xfrm>
            <a:off x="700563" y="2965524"/>
            <a:ext cx="2180340" cy="369332"/>
          </a:xfrm>
          <a:prstGeom prst="rect">
            <a:avLst/>
          </a:prstGeom>
          <a:noFill/>
        </p:spPr>
        <p:txBody>
          <a:bodyPr wrap="none" rtlCol="0">
            <a:spAutoFit/>
          </a:bodyPr>
          <a:lstStyle/>
          <a:p>
            <a:r>
              <a:rPr lang="en-US" altLang="zh-CN" dirty="0">
                <a:solidFill>
                  <a:srgbClr val="FF0000"/>
                </a:solidFill>
              </a:rPr>
              <a:t>Negation</a:t>
            </a:r>
            <a:r>
              <a:rPr lang="zh-CN" altLang="en-US" dirty="0">
                <a:solidFill>
                  <a:srgbClr val="FF0000"/>
                </a:solidFill>
              </a:rPr>
              <a:t> </a:t>
            </a:r>
            <a:r>
              <a:rPr lang="en-US" altLang="zh-CN" dirty="0">
                <a:solidFill>
                  <a:srgbClr val="FF0000"/>
                </a:solidFill>
              </a:rPr>
              <a:t>expressions</a:t>
            </a:r>
            <a:endParaRPr lang="en-US" dirty="0">
              <a:solidFill>
                <a:srgbClr val="FF0000"/>
              </a:solidFill>
            </a:endParaRPr>
          </a:p>
        </p:txBody>
      </p:sp>
      <p:sp>
        <p:nvSpPr>
          <p:cNvPr id="33" name="Rectangle 32">
            <a:extLst>
              <a:ext uri="{FF2B5EF4-FFF2-40B4-BE49-F238E27FC236}">
                <a16:creationId xmlns:a16="http://schemas.microsoft.com/office/drawing/2014/main" id="{7ABF550A-A32B-A154-0C5F-1813DB0D2483}"/>
              </a:ext>
            </a:extLst>
          </p:cNvPr>
          <p:cNvSpPr/>
          <p:nvPr/>
        </p:nvSpPr>
        <p:spPr>
          <a:xfrm>
            <a:off x="701040" y="2933000"/>
            <a:ext cx="2133600" cy="4218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black, darkness&#10;&#10;Description automatically generated">
            <a:extLst>
              <a:ext uri="{FF2B5EF4-FFF2-40B4-BE49-F238E27FC236}">
                <a16:creationId xmlns:a16="http://schemas.microsoft.com/office/drawing/2014/main" id="{D3D3A670-A293-4181-6897-6EF5E246CFF8}"/>
              </a:ext>
            </a:extLst>
          </p:cNvPr>
          <p:cNvPicPr>
            <a:picLocks noChangeAspect="1"/>
          </p:cNvPicPr>
          <p:nvPr/>
        </p:nvPicPr>
        <p:blipFill>
          <a:blip r:embed="rId9"/>
          <a:stretch>
            <a:fillRect/>
          </a:stretch>
        </p:blipFill>
        <p:spPr>
          <a:xfrm>
            <a:off x="3324984" y="2267460"/>
            <a:ext cx="3387911" cy="3387911"/>
          </a:xfrm>
          <a:prstGeom prst="rect">
            <a:avLst/>
          </a:prstGeom>
        </p:spPr>
      </p:pic>
    </p:spTree>
    <p:extLst>
      <p:ext uri="{BB962C8B-B14F-4D97-AF65-F5344CB8AC3E}">
        <p14:creationId xmlns:p14="http://schemas.microsoft.com/office/powerpoint/2010/main" val="415729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0586 -0.00232 L 3.72966E-17 7.40741E-7 " pathEditMode="relative" rAng="0" ptsTypes="AA">
                                      <p:cBhvr>
                                        <p:cTn id="6" dur="2000" fill="hold"/>
                                        <p:tgtEl>
                                          <p:spTgt spid="20"/>
                                        </p:tgtEl>
                                        <p:attrNameLst>
                                          <p:attrName>ppt_x</p:attrName>
                                          <p:attrName>ppt_y</p:attrName>
                                        </p:attrNameLst>
                                      </p:cBhvr>
                                      <p:rCtr x="5651" y="440"/>
                                    </p:animMotion>
                                  </p:childTnLst>
                                </p:cTn>
                              </p:par>
                              <p:par>
                                <p:cTn id="7" presetID="10" presetClass="exit" presetSubtype="0" fill="hold" nodeType="withEffect">
                                  <p:stCondLst>
                                    <p:cond delay="2000"/>
                                  </p:stCondLst>
                                  <p:childTnLst>
                                    <p:animEffect transition="out" filter="fade">
                                      <p:cBhvr>
                                        <p:cTn id="8" dur="500"/>
                                        <p:tgtEl>
                                          <p:spTgt spid="20"/>
                                        </p:tgtEl>
                                      </p:cBhvr>
                                    </p:animEffect>
                                    <p:set>
                                      <p:cBhvr>
                                        <p:cTn id="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37120" y="1155810"/>
            <a:ext cx="10189580" cy="5020019"/>
          </a:xfrm>
        </p:spPr>
        <p:txBody>
          <a:bodyPr>
            <a:normAutofit/>
          </a:bodyPr>
          <a:lstStyle/>
          <a:p>
            <a:pPr marL="0" indent="0">
              <a:buNone/>
            </a:pPr>
            <a:r>
              <a:rPr lang="en-US" dirty="0"/>
              <a:t>II. Intermediate </a:t>
            </a:r>
            <a:r>
              <a:rPr lang="en-US" dirty="0" err="1"/>
              <a:t>KeyInfo</a:t>
            </a:r>
            <a:r>
              <a:rPr lang="en-US" dirty="0"/>
              <a:t> dataset construction</a:t>
            </a:r>
          </a:p>
          <a:p>
            <a:pPr marL="457200" lvl="1" indent="0">
              <a:buNone/>
            </a:pPr>
            <a:r>
              <a:rPr lang="en-US" dirty="0"/>
              <a:t>4. Extract-Check-Fix cycle to ensure the correctness</a:t>
            </a:r>
          </a:p>
          <a:p>
            <a:pPr lvl="2"/>
            <a:endParaRPr lang="en-US" dirty="0"/>
          </a:p>
        </p:txBody>
      </p:sp>
      <p:sp>
        <p:nvSpPr>
          <p:cNvPr id="4" name="Oval 3">
            <a:extLst>
              <a:ext uri="{FF2B5EF4-FFF2-40B4-BE49-F238E27FC236}">
                <a16:creationId xmlns:a16="http://schemas.microsoft.com/office/drawing/2014/main" id="{3208B3C9-3CAF-747B-756F-CFF329762737}"/>
              </a:ext>
            </a:extLst>
          </p:cNvPr>
          <p:cNvSpPr/>
          <p:nvPr/>
        </p:nvSpPr>
        <p:spPr>
          <a:xfrm>
            <a:off x="3333231" y="2264542"/>
            <a:ext cx="1924569" cy="988677"/>
          </a:xfrm>
          <a:prstGeom prst="ellipse">
            <a:avLst/>
          </a:prstGeom>
          <a:solidFill>
            <a:schemeClr val="bg1"/>
          </a:solidFill>
          <a:ln w="539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Extract</a:t>
            </a:r>
          </a:p>
        </p:txBody>
      </p:sp>
      <p:sp>
        <p:nvSpPr>
          <p:cNvPr id="7" name="Oval 6">
            <a:extLst>
              <a:ext uri="{FF2B5EF4-FFF2-40B4-BE49-F238E27FC236}">
                <a16:creationId xmlns:a16="http://schemas.microsoft.com/office/drawing/2014/main" id="{3DACF9ED-3BE3-9032-6057-43909E76D1D2}"/>
              </a:ext>
            </a:extLst>
          </p:cNvPr>
          <p:cNvSpPr/>
          <p:nvPr/>
        </p:nvSpPr>
        <p:spPr>
          <a:xfrm>
            <a:off x="3333229" y="3812224"/>
            <a:ext cx="1924571" cy="988678"/>
          </a:xfrm>
          <a:prstGeom prst="ellipse">
            <a:avLst/>
          </a:prstGeom>
          <a:solidFill>
            <a:schemeClr val="bg1"/>
          </a:solidFill>
          <a:ln w="539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Check</a:t>
            </a:r>
            <a:endParaRPr lang="en-US" sz="2400" dirty="0">
              <a:solidFill>
                <a:schemeClr val="tx1"/>
              </a:solidFill>
            </a:endParaRPr>
          </a:p>
        </p:txBody>
      </p:sp>
      <p:sp>
        <p:nvSpPr>
          <p:cNvPr id="8" name="Oval 7">
            <a:extLst>
              <a:ext uri="{FF2B5EF4-FFF2-40B4-BE49-F238E27FC236}">
                <a16:creationId xmlns:a16="http://schemas.microsoft.com/office/drawing/2014/main" id="{B9C474A7-BDCE-EC1A-8F7B-0E4387E13724}"/>
              </a:ext>
            </a:extLst>
          </p:cNvPr>
          <p:cNvSpPr/>
          <p:nvPr/>
        </p:nvSpPr>
        <p:spPr>
          <a:xfrm>
            <a:off x="3333229" y="5309107"/>
            <a:ext cx="1924571" cy="988678"/>
          </a:xfrm>
          <a:prstGeom prst="ellipse">
            <a:avLst/>
          </a:prstGeom>
          <a:solidFill>
            <a:schemeClr val="bg1"/>
          </a:solidFill>
          <a:ln w="539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Fix</a:t>
            </a:r>
            <a:endParaRPr lang="en-US" sz="2400" dirty="0">
              <a:solidFill>
                <a:schemeClr val="tx1"/>
              </a:solidFill>
            </a:endParaRPr>
          </a:p>
        </p:txBody>
      </p:sp>
      <p:sp>
        <p:nvSpPr>
          <p:cNvPr id="9" name="Right Arrow 8">
            <a:extLst>
              <a:ext uri="{FF2B5EF4-FFF2-40B4-BE49-F238E27FC236}">
                <a16:creationId xmlns:a16="http://schemas.microsoft.com/office/drawing/2014/main" id="{C0A23F4B-2C26-FA24-7262-ACA5BFCEBD82}"/>
              </a:ext>
            </a:extLst>
          </p:cNvPr>
          <p:cNvSpPr/>
          <p:nvPr/>
        </p:nvSpPr>
        <p:spPr>
          <a:xfrm rot="5400000">
            <a:off x="4100350" y="3419547"/>
            <a:ext cx="390328" cy="263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E861DCFE-5698-A2DE-05FA-0D966665C086}"/>
              </a:ext>
            </a:extLst>
          </p:cNvPr>
          <p:cNvSpPr/>
          <p:nvPr/>
        </p:nvSpPr>
        <p:spPr>
          <a:xfrm rot="5400000">
            <a:off x="4100350" y="4930001"/>
            <a:ext cx="390328" cy="263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rved Right Arrow 11">
            <a:extLst>
              <a:ext uri="{FF2B5EF4-FFF2-40B4-BE49-F238E27FC236}">
                <a16:creationId xmlns:a16="http://schemas.microsoft.com/office/drawing/2014/main" id="{26E648AF-2512-F352-4415-D041261A933F}"/>
              </a:ext>
            </a:extLst>
          </p:cNvPr>
          <p:cNvSpPr/>
          <p:nvPr/>
        </p:nvSpPr>
        <p:spPr>
          <a:xfrm rot="10800000" flipH="1">
            <a:off x="1923680" y="2438896"/>
            <a:ext cx="1219945" cy="3542694"/>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F97E4351-7E3F-3664-4700-3E44C87C8AEF}"/>
              </a:ext>
            </a:extLst>
          </p:cNvPr>
          <p:cNvSpPr/>
          <p:nvPr/>
        </p:nvSpPr>
        <p:spPr>
          <a:xfrm>
            <a:off x="5575300" y="3356172"/>
            <a:ext cx="702600" cy="1900782"/>
          </a:xfrm>
          <a:prstGeom prst="leftBrace">
            <a:avLst>
              <a:gd name="adj1" fmla="val 37564"/>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AF26C1C-E630-6060-06DA-447E5A6F9E2A}"/>
              </a:ext>
            </a:extLst>
          </p:cNvPr>
          <p:cNvSpPr txBox="1"/>
          <p:nvPr/>
        </p:nvSpPr>
        <p:spPr>
          <a:xfrm>
            <a:off x="6311900" y="3377168"/>
            <a:ext cx="3061992" cy="461665"/>
          </a:xfrm>
          <a:prstGeom prst="rect">
            <a:avLst/>
          </a:prstGeom>
          <a:noFill/>
        </p:spPr>
        <p:txBody>
          <a:bodyPr wrap="none" rtlCol="0">
            <a:spAutoFit/>
          </a:bodyPr>
          <a:lstStyle/>
          <a:p>
            <a:r>
              <a:rPr lang="en-US" sz="2400" dirty="0">
                <a:solidFill>
                  <a:schemeClr val="bg1"/>
                </a:solidFill>
              </a:rPr>
              <a:t>Automated verification</a:t>
            </a:r>
          </a:p>
        </p:txBody>
      </p:sp>
      <p:sp>
        <p:nvSpPr>
          <p:cNvPr id="15" name="TextBox 14">
            <a:extLst>
              <a:ext uri="{FF2B5EF4-FFF2-40B4-BE49-F238E27FC236}">
                <a16:creationId xmlns:a16="http://schemas.microsoft.com/office/drawing/2014/main" id="{629A05D3-E617-E5AD-5A9B-72924EADAFC0}"/>
              </a:ext>
            </a:extLst>
          </p:cNvPr>
          <p:cNvSpPr txBox="1"/>
          <p:nvPr/>
        </p:nvSpPr>
        <p:spPr>
          <a:xfrm>
            <a:off x="6385496" y="4473583"/>
            <a:ext cx="2607958" cy="461665"/>
          </a:xfrm>
          <a:prstGeom prst="rect">
            <a:avLst/>
          </a:prstGeom>
          <a:noFill/>
        </p:spPr>
        <p:txBody>
          <a:bodyPr wrap="none" rtlCol="0">
            <a:spAutoFit/>
          </a:bodyPr>
          <a:lstStyle/>
          <a:p>
            <a:r>
              <a:rPr lang="en-US" sz="2400" dirty="0">
                <a:solidFill>
                  <a:schemeClr val="bg1"/>
                </a:solidFill>
              </a:rPr>
              <a:t>Manual verification</a:t>
            </a:r>
          </a:p>
        </p:txBody>
      </p:sp>
      <p:grpSp>
        <p:nvGrpSpPr>
          <p:cNvPr id="5" name="Group 4">
            <a:extLst>
              <a:ext uri="{FF2B5EF4-FFF2-40B4-BE49-F238E27FC236}">
                <a16:creationId xmlns:a16="http://schemas.microsoft.com/office/drawing/2014/main" id="{BB030E27-E621-8E7C-22B5-8089F080BBCB}"/>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F780EB37-EB5F-0FC5-0394-0F3C116BE248}"/>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and orange logo with a star&#10;&#10;Description automatically generated with low confidence">
              <a:extLst>
                <a:ext uri="{FF2B5EF4-FFF2-40B4-BE49-F238E27FC236}">
                  <a16:creationId xmlns:a16="http://schemas.microsoft.com/office/drawing/2014/main" id="{A163382E-6759-A6D7-89F2-081D0D13140B}"/>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16" name="Picture 15" descr="Blue letters on a black background&#10;&#10;Description automatically generated with medium confidence">
              <a:extLst>
                <a:ext uri="{FF2B5EF4-FFF2-40B4-BE49-F238E27FC236}">
                  <a16:creationId xmlns:a16="http://schemas.microsoft.com/office/drawing/2014/main" id="{5BF08B08-FEE0-FE63-4138-37C9F38C5E26}"/>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7" name="Picture 16" descr="A picture containing graphics, graphic design, font, logo&#10;&#10;Description automatically generated">
              <a:extLst>
                <a:ext uri="{FF2B5EF4-FFF2-40B4-BE49-F238E27FC236}">
                  <a16:creationId xmlns:a16="http://schemas.microsoft.com/office/drawing/2014/main" id="{F05D455C-2845-97A4-9BD1-A96039C929B2}"/>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8" name="Picture 17" descr="A blue text on a black background&#10;&#10;Description automatically generated with medium confidence">
              <a:extLst>
                <a:ext uri="{FF2B5EF4-FFF2-40B4-BE49-F238E27FC236}">
                  <a16:creationId xmlns:a16="http://schemas.microsoft.com/office/drawing/2014/main" id="{54D5E4CC-9501-3922-51A5-096C44FAC36F}"/>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9" name="Picture 18" descr="A black and white sign with white text&#10;&#10;Description automatically generated with low confidence">
              <a:extLst>
                <a:ext uri="{FF2B5EF4-FFF2-40B4-BE49-F238E27FC236}">
                  <a16:creationId xmlns:a16="http://schemas.microsoft.com/office/drawing/2014/main" id="{811934DC-5277-3A85-A3CB-161B8DD1CFC7}"/>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249895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37120" y="1155810"/>
            <a:ext cx="8876899" cy="5020019"/>
          </a:xfrm>
        </p:spPr>
        <p:txBody>
          <a:bodyPr>
            <a:normAutofit/>
          </a:bodyPr>
          <a:lstStyle/>
          <a:p>
            <a:pPr marL="0" indent="0">
              <a:buNone/>
            </a:pPr>
            <a:r>
              <a:rPr lang="en-US" dirty="0"/>
              <a:t>Intermediate </a:t>
            </a:r>
            <a:r>
              <a:rPr lang="en-US" dirty="0" err="1"/>
              <a:t>KeyInfo</a:t>
            </a:r>
            <a:r>
              <a:rPr lang="en-US" dirty="0"/>
              <a:t> dataset structure</a:t>
            </a:r>
          </a:p>
        </p:txBody>
      </p:sp>
      <p:grpSp>
        <p:nvGrpSpPr>
          <p:cNvPr id="5" name="Group 4">
            <a:extLst>
              <a:ext uri="{FF2B5EF4-FFF2-40B4-BE49-F238E27FC236}">
                <a16:creationId xmlns:a16="http://schemas.microsoft.com/office/drawing/2014/main" id="{B78EC57B-C793-828F-5C9C-85CB16B2F227}"/>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5763C7AA-66F4-ECD6-BD04-8EA588F61B1A}"/>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F0737D30-318E-1F82-D763-B3FFC17D880F}"/>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44204D2D-4B12-7F74-5635-5E7B03953F7E}"/>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770A0B67-3731-6975-53F1-8C9F825146DF}"/>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3833C399-DD19-51A9-3C01-455700A05C27}"/>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9C2C1186-3671-7300-7DB8-976480FD0B35}"/>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grpSp>
        <p:nvGrpSpPr>
          <p:cNvPr id="33" name="Group 32">
            <a:extLst>
              <a:ext uri="{FF2B5EF4-FFF2-40B4-BE49-F238E27FC236}">
                <a16:creationId xmlns:a16="http://schemas.microsoft.com/office/drawing/2014/main" id="{AAB85671-8C7E-427C-46A5-31924CCAADFE}"/>
              </a:ext>
            </a:extLst>
          </p:cNvPr>
          <p:cNvGrpSpPr/>
          <p:nvPr/>
        </p:nvGrpSpPr>
        <p:grpSpPr>
          <a:xfrm>
            <a:off x="2650347" y="1724264"/>
            <a:ext cx="6084970" cy="4227979"/>
            <a:chOff x="2928466" y="539587"/>
            <a:chExt cx="7544798" cy="5242300"/>
          </a:xfrm>
        </p:grpSpPr>
        <p:sp>
          <p:nvSpPr>
            <p:cNvPr id="12" name="Rectangle 11">
              <a:extLst>
                <a:ext uri="{FF2B5EF4-FFF2-40B4-BE49-F238E27FC236}">
                  <a16:creationId xmlns:a16="http://schemas.microsoft.com/office/drawing/2014/main" id="{101CD0D7-A865-CEED-3136-56EC75CA3AFA}"/>
                </a:ext>
              </a:extLst>
            </p:cNvPr>
            <p:cNvSpPr/>
            <p:nvPr/>
          </p:nvSpPr>
          <p:spPr>
            <a:xfrm>
              <a:off x="7519998" y="539587"/>
              <a:ext cx="1359243" cy="6487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Finding</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02FF236-EAD8-090E-668C-77E5CB521013}"/>
                </a:ext>
              </a:extLst>
            </p:cNvPr>
            <p:cNvSpPr/>
            <p:nvPr/>
          </p:nvSpPr>
          <p:spPr>
            <a:xfrm>
              <a:off x="9114019" y="1256279"/>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name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14CA449C-FBDC-6DAE-88B9-63D4B6C42415}"/>
                </a:ext>
              </a:extLst>
            </p:cNvPr>
            <p:cNvSpPr/>
            <p:nvPr/>
          </p:nvSpPr>
          <p:spPr>
            <a:xfrm>
              <a:off x="9114019" y="1812333"/>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level</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430AF49-D78F-0BCA-4D7B-678D4E6305AF}"/>
                </a:ext>
              </a:extLst>
            </p:cNvPr>
            <p:cNvSpPr/>
            <p:nvPr/>
          </p:nvSpPr>
          <p:spPr>
            <a:xfrm>
              <a:off x="9101662" y="2429463"/>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location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494FEA6-50DA-42BC-8665-3581B97EAB19}"/>
                </a:ext>
              </a:extLst>
            </p:cNvPr>
            <p:cNvSpPr/>
            <p:nvPr/>
          </p:nvSpPr>
          <p:spPr>
            <a:xfrm>
              <a:off x="9101664" y="3013899"/>
              <a:ext cx="1371600"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type</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7" name="Rounded Rectangle 16">
              <a:extLst>
                <a:ext uri="{FF2B5EF4-FFF2-40B4-BE49-F238E27FC236}">
                  <a16:creationId xmlns:a16="http://schemas.microsoft.com/office/drawing/2014/main" id="{C094DC04-6CAD-B027-812E-582660CF7C00}"/>
                </a:ext>
              </a:extLst>
            </p:cNvPr>
            <p:cNvSpPr/>
            <p:nvPr/>
          </p:nvSpPr>
          <p:spPr>
            <a:xfrm>
              <a:off x="2928466" y="3176512"/>
              <a:ext cx="1362456" cy="648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Study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95E7056F-663A-B990-D7CA-6A3200783A36}"/>
                </a:ext>
              </a:extLst>
            </p:cNvPr>
            <p:cNvSpPr/>
            <p:nvPr/>
          </p:nvSpPr>
          <p:spPr>
            <a:xfrm>
              <a:off x="7519997" y="4089316"/>
              <a:ext cx="1359243" cy="8054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Negative finding</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1</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19" name="Elbow Connector 18">
              <a:extLst>
                <a:ext uri="{FF2B5EF4-FFF2-40B4-BE49-F238E27FC236}">
                  <a16:creationId xmlns:a16="http://schemas.microsoft.com/office/drawing/2014/main" id="{C746BA7B-271A-1F40-4EBC-CAF645430E6E}"/>
                </a:ext>
              </a:extLst>
            </p:cNvPr>
            <p:cNvCxnSpPr>
              <a:cxnSpLocks/>
              <a:stCxn id="27" idx="3"/>
              <a:endCxn id="12" idx="1"/>
            </p:cNvCxnSpPr>
            <p:nvPr/>
          </p:nvCxnSpPr>
          <p:spPr>
            <a:xfrm flipV="1">
              <a:off x="6385330" y="863959"/>
              <a:ext cx="1134669" cy="1252719"/>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43A4D517-61D5-7E34-0886-CBF588DDBB85}"/>
                </a:ext>
              </a:extLst>
            </p:cNvPr>
            <p:cNvCxnSpPr>
              <a:cxnSpLocks/>
              <a:stCxn id="12" idx="2"/>
              <a:endCxn id="13" idx="1"/>
            </p:cNvCxnSpPr>
            <p:nvPr/>
          </p:nvCxnSpPr>
          <p:spPr>
            <a:xfrm rot="16200000" flipH="1">
              <a:off x="8502367" y="885584"/>
              <a:ext cx="308905" cy="914399"/>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B8C772F-AF74-9575-E86C-E3390F889697}"/>
                </a:ext>
              </a:extLst>
            </p:cNvPr>
            <p:cNvCxnSpPr>
              <a:cxnSpLocks/>
              <a:stCxn id="12" idx="2"/>
              <a:endCxn id="15" idx="1"/>
            </p:cNvCxnSpPr>
            <p:nvPr/>
          </p:nvCxnSpPr>
          <p:spPr>
            <a:xfrm rot="16200000" flipH="1">
              <a:off x="7909597" y="1478354"/>
              <a:ext cx="1482089" cy="902042"/>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639CE26-42F9-D9FE-664F-D4477B833DE6}"/>
                </a:ext>
              </a:extLst>
            </p:cNvPr>
            <p:cNvCxnSpPr>
              <a:cxnSpLocks/>
              <a:stCxn id="12" idx="2"/>
              <a:endCxn id="14" idx="1"/>
            </p:cNvCxnSpPr>
            <p:nvPr/>
          </p:nvCxnSpPr>
          <p:spPr>
            <a:xfrm rot="16200000" flipH="1">
              <a:off x="8224340" y="1163611"/>
              <a:ext cx="864959" cy="914399"/>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3DD91B2-4A5B-5123-CE6F-E13068919C6F}"/>
                </a:ext>
              </a:extLst>
            </p:cNvPr>
            <p:cNvCxnSpPr>
              <a:cxnSpLocks/>
              <a:stCxn id="12" idx="2"/>
              <a:endCxn id="16" idx="1"/>
            </p:cNvCxnSpPr>
            <p:nvPr/>
          </p:nvCxnSpPr>
          <p:spPr>
            <a:xfrm rot="16200000" flipH="1">
              <a:off x="7617379" y="1770571"/>
              <a:ext cx="2066525" cy="902044"/>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99C9771-1F33-9120-A701-158EE0AC2363}"/>
                </a:ext>
              </a:extLst>
            </p:cNvPr>
            <p:cNvCxnSpPr>
              <a:cxnSpLocks/>
              <a:stCxn id="28" idx="3"/>
              <a:endCxn id="26" idx="1"/>
            </p:cNvCxnSpPr>
            <p:nvPr/>
          </p:nvCxnSpPr>
          <p:spPr>
            <a:xfrm>
              <a:off x="6385330" y="4801315"/>
              <a:ext cx="1134668" cy="656200"/>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7D239C-6B58-EE62-D199-7F8B3C220D68}"/>
                </a:ext>
              </a:extLst>
            </p:cNvPr>
            <p:cNvSpPr txBox="1"/>
            <p:nvPr/>
          </p:nvSpPr>
          <p:spPr>
            <a:xfrm>
              <a:off x="7519997" y="3285707"/>
              <a:ext cx="562881" cy="648744"/>
            </a:xfrm>
            <a:prstGeom prst="rect">
              <a:avLst/>
            </a:prstGeom>
            <a:noFill/>
          </p:spPr>
          <p:txBody>
            <a:bodyPr wrap="none" rtlCol="0">
              <a:spAutoFit/>
            </a:bodyPr>
            <a:lstStyle/>
            <a:p>
              <a:r>
                <a:rPr lang="en-US" altLang="zh-CN"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9B204D4-92B4-6F89-8F51-1C0ACE89A22A}"/>
                </a:ext>
              </a:extLst>
            </p:cNvPr>
            <p:cNvSpPr txBox="1"/>
            <p:nvPr/>
          </p:nvSpPr>
          <p:spPr>
            <a:xfrm>
              <a:off x="7519997" y="5133143"/>
              <a:ext cx="562881" cy="648744"/>
            </a:xfrm>
            <a:prstGeom prst="rect">
              <a:avLst/>
            </a:prstGeom>
            <a:noFill/>
          </p:spPr>
          <p:txBody>
            <a:bodyPr wrap="none" rtlCol="0">
              <a:spAutoFit/>
            </a:bodyPr>
            <a:lstStyle/>
            <a:p>
              <a:r>
                <a:rPr lang="en-US" altLang="zh-CN"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2C381BD2-2803-C2DE-1A40-CF2912221732}"/>
                </a:ext>
              </a:extLst>
            </p:cNvPr>
            <p:cNvSpPr/>
            <p:nvPr/>
          </p:nvSpPr>
          <p:spPr>
            <a:xfrm>
              <a:off x="5026086" y="1738193"/>
              <a:ext cx="1359243" cy="7569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Positive findings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F4E8B218-3614-FE0C-1022-23C9CAC438D1}"/>
                </a:ext>
              </a:extLst>
            </p:cNvPr>
            <p:cNvSpPr/>
            <p:nvPr/>
          </p:nvSpPr>
          <p:spPr>
            <a:xfrm>
              <a:off x="5026086" y="4398599"/>
              <a:ext cx="1359243" cy="8054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Negative findings</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29" name="Elbow Connector 28">
              <a:extLst>
                <a:ext uri="{FF2B5EF4-FFF2-40B4-BE49-F238E27FC236}">
                  <a16:creationId xmlns:a16="http://schemas.microsoft.com/office/drawing/2014/main" id="{8AE4D7AE-C6AD-FFB1-D369-B81413DCDF49}"/>
                </a:ext>
              </a:extLst>
            </p:cNvPr>
            <p:cNvCxnSpPr>
              <a:cxnSpLocks/>
              <a:stCxn id="28" idx="3"/>
              <a:endCxn id="18" idx="1"/>
            </p:cNvCxnSpPr>
            <p:nvPr/>
          </p:nvCxnSpPr>
          <p:spPr>
            <a:xfrm flipV="1">
              <a:off x="6385330" y="4492033"/>
              <a:ext cx="1134668" cy="309282"/>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2D00C67-04D7-A3D5-D390-FA9DC57C166F}"/>
                </a:ext>
              </a:extLst>
            </p:cNvPr>
            <p:cNvCxnSpPr>
              <a:cxnSpLocks/>
              <a:stCxn id="27" idx="3"/>
              <a:endCxn id="25" idx="1"/>
            </p:cNvCxnSpPr>
            <p:nvPr/>
          </p:nvCxnSpPr>
          <p:spPr>
            <a:xfrm>
              <a:off x="6385330" y="2116678"/>
              <a:ext cx="1134668" cy="1493401"/>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EF4676-BF28-BACE-8F31-FFC8E9004AFE}"/>
                </a:ext>
              </a:extLst>
            </p:cNvPr>
            <p:cNvCxnSpPr>
              <a:cxnSpLocks/>
              <a:stCxn id="17" idx="3"/>
              <a:endCxn id="27" idx="1"/>
            </p:cNvCxnSpPr>
            <p:nvPr/>
          </p:nvCxnSpPr>
          <p:spPr>
            <a:xfrm flipV="1">
              <a:off x="4290922" y="2116678"/>
              <a:ext cx="735164" cy="1384206"/>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303ED5EB-531E-F38E-C5D8-F3015881D2DD}"/>
                </a:ext>
              </a:extLst>
            </p:cNvPr>
            <p:cNvCxnSpPr>
              <a:cxnSpLocks/>
              <a:stCxn id="17" idx="3"/>
              <a:endCxn id="28" idx="1"/>
            </p:cNvCxnSpPr>
            <p:nvPr/>
          </p:nvCxnSpPr>
          <p:spPr>
            <a:xfrm>
              <a:off x="4290922" y="3500884"/>
              <a:ext cx="735164" cy="1300432"/>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377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AA08-7B90-42FD-88C4-F956B48025E8}"/>
              </a:ext>
            </a:extLst>
          </p:cNvPr>
          <p:cNvSpPr>
            <a:spLocks noGrp="1"/>
          </p:cNvSpPr>
          <p:nvPr>
            <p:ph type="title"/>
          </p:nvPr>
        </p:nvSpPr>
        <p:spPr/>
        <p:txBody>
          <a:bodyPr/>
          <a:lstStyle/>
          <a:p>
            <a:r>
              <a:rPr lang="en-US" dirty="0"/>
              <a:t>Dataset construction</a:t>
            </a:r>
          </a:p>
        </p:txBody>
      </p:sp>
      <p:sp>
        <p:nvSpPr>
          <p:cNvPr id="3" name="Content Placeholder 2">
            <a:extLst>
              <a:ext uri="{FF2B5EF4-FFF2-40B4-BE49-F238E27FC236}">
                <a16:creationId xmlns:a16="http://schemas.microsoft.com/office/drawing/2014/main" id="{6DB34B42-69BC-A402-A91C-9D689940721B}"/>
              </a:ext>
            </a:extLst>
          </p:cNvPr>
          <p:cNvSpPr>
            <a:spLocks noGrp="1"/>
          </p:cNvSpPr>
          <p:nvPr>
            <p:ph idx="1"/>
          </p:nvPr>
        </p:nvSpPr>
        <p:spPr>
          <a:xfrm>
            <a:off x="292103" y="918990"/>
            <a:ext cx="7772400" cy="5020019"/>
          </a:xfrm>
        </p:spPr>
        <p:txBody>
          <a:bodyPr>
            <a:normAutofit/>
          </a:bodyPr>
          <a:lstStyle/>
          <a:p>
            <a:pPr marL="0" indent="0">
              <a:buNone/>
            </a:pPr>
            <a:r>
              <a:rPr lang="en-US" dirty="0"/>
              <a:t>III. Question answer pairs extraction</a:t>
            </a:r>
          </a:p>
          <a:p>
            <a:endParaRPr lang="en-US" dirty="0"/>
          </a:p>
        </p:txBody>
      </p:sp>
      <p:sp>
        <p:nvSpPr>
          <p:cNvPr id="5" name="Right Arrow 4">
            <a:extLst>
              <a:ext uri="{FF2B5EF4-FFF2-40B4-BE49-F238E27FC236}">
                <a16:creationId xmlns:a16="http://schemas.microsoft.com/office/drawing/2014/main" id="{3208F7C5-9DF7-5FE8-A938-DC024AD46186}"/>
              </a:ext>
            </a:extLst>
          </p:cNvPr>
          <p:cNvSpPr/>
          <p:nvPr/>
        </p:nvSpPr>
        <p:spPr>
          <a:xfrm>
            <a:off x="6454155" y="3346470"/>
            <a:ext cx="857139" cy="5396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A564BB24-2FFC-83E2-5685-97420C521D38}"/>
              </a:ext>
            </a:extLst>
          </p:cNvPr>
          <p:cNvSpPr/>
          <p:nvPr/>
        </p:nvSpPr>
        <p:spPr>
          <a:xfrm>
            <a:off x="7458086" y="1868502"/>
            <a:ext cx="384340" cy="3529341"/>
          </a:xfrm>
          <a:prstGeom prst="leftBrace">
            <a:avLst>
              <a:gd name="adj1" fmla="val 43926"/>
              <a:gd name="adj2"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9988F40-E5C3-BB8C-70B3-4F1C75A546CA}"/>
              </a:ext>
            </a:extLst>
          </p:cNvPr>
          <p:cNvSpPr txBox="1"/>
          <p:nvPr/>
        </p:nvSpPr>
        <p:spPr>
          <a:xfrm>
            <a:off x="7827436" y="1859139"/>
            <a:ext cx="4246034" cy="369332"/>
          </a:xfrm>
          <a:prstGeom prst="rect">
            <a:avLst/>
          </a:prstGeom>
          <a:noFill/>
        </p:spPr>
        <p:txBody>
          <a:bodyPr wrap="none" rtlCol="0">
            <a:spAutoFit/>
          </a:bodyPr>
          <a:lstStyle/>
          <a:p>
            <a:r>
              <a:rPr lang="en-US" dirty="0">
                <a:solidFill>
                  <a:schemeClr val="bg1"/>
                </a:solidFill>
              </a:rPr>
              <a:t>What abnormalities are seen in this image?</a:t>
            </a:r>
          </a:p>
        </p:txBody>
      </p:sp>
      <p:sp>
        <p:nvSpPr>
          <p:cNvPr id="8" name="TextBox 7">
            <a:extLst>
              <a:ext uri="{FF2B5EF4-FFF2-40B4-BE49-F238E27FC236}">
                <a16:creationId xmlns:a16="http://schemas.microsoft.com/office/drawing/2014/main" id="{65BC8987-282B-B722-61AE-8273FB01F425}"/>
              </a:ext>
            </a:extLst>
          </p:cNvPr>
          <p:cNvSpPr txBox="1"/>
          <p:nvPr/>
        </p:nvSpPr>
        <p:spPr>
          <a:xfrm>
            <a:off x="7842426" y="2369124"/>
            <a:ext cx="3724096" cy="369332"/>
          </a:xfrm>
          <a:prstGeom prst="rect">
            <a:avLst/>
          </a:prstGeom>
          <a:noFill/>
        </p:spPr>
        <p:txBody>
          <a:bodyPr wrap="none" rtlCol="0">
            <a:spAutoFit/>
          </a:bodyPr>
          <a:lstStyle/>
          <a:p>
            <a:r>
              <a:rPr lang="en-US" dirty="0">
                <a:solidFill>
                  <a:schemeClr val="bg1"/>
                </a:solidFill>
              </a:rPr>
              <a:t>Is there cardiomegaly in the left lung?</a:t>
            </a:r>
          </a:p>
        </p:txBody>
      </p:sp>
      <p:sp>
        <p:nvSpPr>
          <p:cNvPr id="9" name="TextBox 8">
            <a:extLst>
              <a:ext uri="{FF2B5EF4-FFF2-40B4-BE49-F238E27FC236}">
                <a16:creationId xmlns:a16="http://schemas.microsoft.com/office/drawing/2014/main" id="{61A241BD-71C3-028E-437C-344939E2100D}"/>
              </a:ext>
            </a:extLst>
          </p:cNvPr>
          <p:cNvSpPr txBox="1"/>
          <p:nvPr/>
        </p:nvSpPr>
        <p:spPr>
          <a:xfrm>
            <a:off x="7842426" y="2906254"/>
            <a:ext cx="3165738" cy="369332"/>
          </a:xfrm>
          <a:prstGeom prst="rect">
            <a:avLst/>
          </a:prstGeom>
          <a:noFill/>
        </p:spPr>
        <p:txBody>
          <a:bodyPr wrap="none" rtlCol="0">
            <a:spAutoFit/>
          </a:bodyPr>
          <a:lstStyle/>
          <a:p>
            <a:r>
              <a:rPr lang="en-US" dirty="0">
                <a:solidFill>
                  <a:schemeClr val="bg1"/>
                </a:solidFill>
              </a:rPr>
              <a:t>Which view is this image taken?</a:t>
            </a:r>
          </a:p>
        </p:txBody>
      </p:sp>
      <p:sp>
        <p:nvSpPr>
          <p:cNvPr id="10" name="TextBox 9">
            <a:extLst>
              <a:ext uri="{FF2B5EF4-FFF2-40B4-BE49-F238E27FC236}">
                <a16:creationId xmlns:a16="http://schemas.microsoft.com/office/drawing/2014/main" id="{3EF6CCCD-B334-E8F3-C126-D2C71080AB12}"/>
              </a:ext>
            </a:extLst>
          </p:cNvPr>
          <p:cNvSpPr txBox="1"/>
          <p:nvPr/>
        </p:nvSpPr>
        <p:spPr>
          <a:xfrm>
            <a:off x="7827436" y="3448507"/>
            <a:ext cx="2524217" cy="369332"/>
          </a:xfrm>
          <a:prstGeom prst="rect">
            <a:avLst/>
          </a:prstGeom>
          <a:noFill/>
        </p:spPr>
        <p:txBody>
          <a:bodyPr wrap="none" rtlCol="0">
            <a:spAutoFit/>
          </a:bodyPr>
          <a:lstStyle/>
          <a:p>
            <a:r>
              <a:rPr lang="en-US" dirty="0">
                <a:solidFill>
                  <a:schemeClr val="bg1"/>
                </a:solidFill>
              </a:rPr>
              <a:t>Where is the atelectasis?</a:t>
            </a:r>
          </a:p>
        </p:txBody>
      </p:sp>
      <p:sp>
        <p:nvSpPr>
          <p:cNvPr id="11" name="TextBox 10">
            <a:extLst>
              <a:ext uri="{FF2B5EF4-FFF2-40B4-BE49-F238E27FC236}">
                <a16:creationId xmlns:a16="http://schemas.microsoft.com/office/drawing/2014/main" id="{4A49652A-5AB4-56D1-6429-5E38EDCE2D2E}"/>
              </a:ext>
            </a:extLst>
          </p:cNvPr>
          <p:cNvSpPr txBox="1"/>
          <p:nvPr/>
        </p:nvSpPr>
        <p:spPr>
          <a:xfrm>
            <a:off x="7827436" y="3934415"/>
            <a:ext cx="3427413" cy="369332"/>
          </a:xfrm>
          <a:prstGeom prst="rect">
            <a:avLst/>
          </a:prstGeom>
          <a:noFill/>
        </p:spPr>
        <p:txBody>
          <a:bodyPr wrap="none" rtlCol="0">
            <a:spAutoFit/>
          </a:bodyPr>
          <a:lstStyle/>
          <a:p>
            <a:r>
              <a:rPr lang="en-US" dirty="0">
                <a:solidFill>
                  <a:schemeClr val="bg1"/>
                </a:solidFill>
              </a:rPr>
              <a:t>What level is the pleural effusion? </a:t>
            </a:r>
          </a:p>
        </p:txBody>
      </p:sp>
      <p:sp>
        <p:nvSpPr>
          <p:cNvPr id="12" name="TextBox 11">
            <a:extLst>
              <a:ext uri="{FF2B5EF4-FFF2-40B4-BE49-F238E27FC236}">
                <a16:creationId xmlns:a16="http://schemas.microsoft.com/office/drawing/2014/main" id="{2E8F3D7C-652B-8CBA-AFEC-AFA0CCD1AD31}"/>
              </a:ext>
            </a:extLst>
          </p:cNvPr>
          <p:cNvSpPr txBox="1"/>
          <p:nvPr/>
        </p:nvSpPr>
        <p:spPr>
          <a:xfrm>
            <a:off x="7842426" y="4446999"/>
            <a:ext cx="2872966" cy="369332"/>
          </a:xfrm>
          <a:prstGeom prst="rect">
            <a:avLst/>
          </a:prstGeom>
          <a:noFill/>
        </p:spPr>
        <p:txBody>
          <a:bodyPr wrap="none" rtlCol="0">
            <a:spAutoFit/>
          </a:bodyPr>
          <a:lstStyle/>
          <a:p>
            <a:r>
              <a:rPr lang="en-US" dirty="0">
                <a:solidFill>
                  <a:schemeClr val="bg1"/>
                </a:solidFill>
              </a:rPr>
              <a:t>What type is the atelectasis?</a:t>
            </a:r>
          </a:p>
        </p:txBody>
      </p:sp>
      <p:sp>
        <p:nvSpPr>
          <p:cNvPr id="13" name="TextBox 12">
            <a:extLst>
              <a:ext uri="{FF2B5EF4-FFF2-40B4-BE49-F238E27FC236}">
                <a16:creationId xmlns:a16="http://schemas.microsoft.com/office/drawing/2014/main" id="{1364DC14-2F7E-A39C-59C3-56B42233E416}"/>
              </a:ext>
            </a:extLst>
          </p:cNvPr>
          <p:cNvSpPr txBox="1"/>
          <p:nvPr/>
        </p:nvSpPr>
        <p:spPr>
          <a:xfrm>
            <a:off x="7842426" y="4969016"/>
            <a:ext cx="2028889" cy="369332"/>
          </a:xfrm>
          <a:prstGeom prst="rect">
            <a:avLst/>
          </a:prstGeom>
          <a:noFill/>
        </p:spPr>
        <p:txBody>
          <a:bodyPr wrap="none" rtlCol="0">
            <a:spAutoFit/>
          </a:bodyPr>
          <a:lstStyle/>
          <a:p>
            <a:r>
              <a:rPr lang="en-US" dirty="0">
                <a:solidFill>
                  <a:schemeClr val="bg1"/>
                </a:solidFill>
              </a:rPr>
              <a:t>What has changed?</a:t>
            </a:r>
          </a:p>
        </p:txBody>
      </p:sp>
      <p:grpSp>
        <p:nvGrpSpPr>
          <p:cNvPr id="14" name="Group 13">
            <a:extLst>
              <a:ext uri="{FF2B5EF4-FFF2-40B4-BE49-F238E27FC236}">
                <a16:creationId xmlns:a16="http://schemas.microsoft.com/office/drawing/2014/main" id="{2370CFDD-F2E0-1CCA-F369-BF99FB433275}"/>
              </a:ext>
            </a:extLst>
          </p:cNvPr>
          <p:cNvGrpSpPr/>
          <p:nvPr/>
        </p:nvGrpSpPr>
        <p:grpSpPr>
          <a:xfrm>
            <a:off x="4579652" y="6213230"/>
            <a:ext cx="7612348" cy="639715"/>
            <a:chOff x="4579652" y="6213230"/>
            <a:chExt cx="7612348" cy="639715"/>
          </a:xfrm>
        </p:grpSpPr>
        <p:sp>
          <p:nvSpPr>
            <p:cNvPr id="15" name="Rectangle 14">
              <a:extLst>
                <a:ext uri="{FF2B5EF4-FFF2-40B4-BE49-F238E27FC236}">
                  <a16:creationId xmlns:a16="http://schemas.microsoft.com/office/drawing/2014/main" id="{25B89DC9-4A62-181F-2C55-3300FB7CF715}"/>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and orange logo with a star&#10;&#10;Description automatically generated with low confidence">
              <a:extLst>
                <a:ext uri="{FF2B5EF4-FFF2-40B4-BE49-F238E27FC236}">
                  <a16:creationId xmlns:a16="http://schemas.microsoft.com/office/drawing/2014/main" id="{B3CBE588-D7C5-042F-D379-8DC0DFEDBC77}"/>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17" name="Picture 16" descr="Blue letters on a black background&#10;&#10;Description automatically generated with medium confidence">
              <a:extLst>
                <a:ext uri="{FF2B5EF4-FFF2-40B4-BE49-F238E27FC236}">
                  <a16:creationId xmlns:a16="http://schemas.microsoft.com/office/drawing/2014/main" id="{4607B9A9-5D30-5F66-F125-5897B212715A}"/>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8" name="Picture 17" descr="A picture containing graphics, graphic design, font, logo&#10;&#10;Description automatically generated">
              <a:extLst>
                <a:ext uri="{FF2B5EF4-FFF2-40B4-BE49-F238E27FC236}">
                  <a16:creationId xmlns:a16="http://schemas.microsoft.com/office/drawing/2014/main" id="{743F0C21-7178-6E6A-E435-44660485787B}"/>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9" name="Picture 18" descr="A blue text on a black background&#10;&#10;Description automatically generated with medium confidence">
              <a:extLst>
                <a:ext uri="{FF2B5EF4-FFF2-40B4-BE49-F238E27FC236}">
                  <a16:creationId xmlns:a16="http://schemas.microsoft.com/office/drawing/2014/main" id="{40E69C83-338E-2E7A-300B-2524B17C76AB}"/>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20" name="Picture 19" descr="A black and white sign with white text&#10;&#10;Description automatically generated with low confidence">
              <a:extLst>
                <a:ext uri="{FF2B5EF4-FFF2-40B4-BE49-F238E27FC236}">
                  <a16:creationId xmlns:a16="http://schemas.microsoft.com/office/drawing/2014/main" id="{A8AE50F2-4C86-6A96-2302-358484D19664}"/>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grpSp>
        <p:nvGrpSpPr>
          <p:cNvPr id="21" name="Group 20">
            <a:extLst>
              <a:ext uri="{FF2B5EF4-FFF2-40B4-BE49-F238E27FC236}">
                <a16:creationId xmlns:a16="http://schemas.microsoft.com/office/drawing/2014/main" id="{E2BCA891-07FB-AE76-82BE-F1234DFF1740}"/>
              </a:ext>
            </a:extLst>
          </p:cNvPr>
          <p:cNvGrpSpPr/>
          <p:nvPr/>
        </p:nvGrpSpPr>
        <p:grpSpPr>
          <a:xfrm>
            <a:off x="454350" y="1950989"/>
            <a:ext cx="5439214" cy="3773264"/>
            <a:chOff x="2928466" y="539587"/>
            <a:chExt cx="7544796" cy="5233937"/>
          </a:xfrm>
        </p:grpSpPr>
        <p:sp>
          <p:nvSpPr>
            <p:cNvPr id="22" name="Rectangle 21">
              <a:extLst>
                <a:ext uri="{FF2B5EF4-FFF2-40B4-BE49-F238E27FC236}">
                  <a16:creationId xmlns:a16="http://schemas.microsoft.com/office/drawing/2014/main" id="{E6F6D170-F5BC-DAFF-60C2-1A551753231D}"/>
                </a:ext>
              </a:extLst>
            </p:cNvPr>
            <p:cNvSpPr/>
            <p:nvPr/>
          </p:nvSpPr>
          <p:spPr>
            <a:xfrm>
              <a:off x="7519998" y="539587"/>
              <a:ext cx="1359243" cy="6487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Finding</a:t>
              </a:r>
              <a:r>
                <a:rPr lang="zh-CN" altLang="en-US"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8BE64142-FAB2-1E4B-A4CE-D7395D8EEE9B}"/>
                </a:ext>
              </a:extLst>
            </p:cNvPr>
            <p:cNvSpPr/>
            <p:nvPr/>
          </p:nvSpPr>
          <p:spPr>
            <a:xfrm>
              <a:off x="9114019" y="1256279"/>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name</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A28AF081-7617-DB0B-9D3E-D9BB4F8584C0}"/>
                </a:ext>
              </a:extLst>
            </p:cNvPr>
            <p:cNvSpPr/>
            <p:nvPr/>
          </p:nvSpPr>
          <p:spPr>
            <a:xfrm>
              <a:off x="9114019" y="1812333"/>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level</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234952C0-70D6-D75C-9A75-36C4DB4D0788}"/>
                </a:ext>
              </a:extLst>
            </p:cNvPr>
            <p:cNvSpPr/>
            <p:nvPr/>
          </p:nvSpPr>
          <p:spPr>
            <a:xfrm>
              <a:off x="9101662" y="2429463"/>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location</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B95E98D0-8C06-059E-1C2D-AEF8A9FB2AC0}"/>
                </a:ext>
              </a:extLst>
            </p:cNvPr>
            <p:cNvSpPr/>
            <p:nvPr/>
          </p:nvSpPr>
          <p:spPr>
            <a:xfrm>
              <a:off x="9101662" y="3013899"/>
              <a:ext cx="1359243" cy="481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type</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7" name="Rounded Rectangle 26">
              <a:extLst>
                <a:ext uri="{FF2B5EF4-FFF2-40B4-BE49-F238E27FC236}">
                  <a16:creationId xmlns:a16="http://schemas.microsoft.com/office/drawing/2014/main" id="{80138075-2FEA-5C9A-3BA6-4A16BA19A8AC}"/>
                </a:ext>
              </a:extLst>
            </p:cNvPr>
            <p:cNvSpPr/>
            <p:nvPr/>
          </p:nvSpPr>
          <p:spPr>
            <a:xfrm>
              <a:off x="2928466" y="3176512"/>
              <a:ext cx="1362456" cy="6487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Study</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796CEC5A-E213-3B41-76DF-290ED280F252}"/>
                </a:ext>
              </a:extLst>
            </p:cNvPr>
            <p:cNvSpPr/>
            <p:nvPr/>
          </p:nvSpPr>
          <p:spPr>
            <a:xfrm>
              <a:off x="7519997" y="4089316"/>
              <a:ext cx="1359243" cy="8054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Negative finding</a:t>
              </a:r>
              <a:r>
                <a:rPr lang="zh-CN" altLang="en-US"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1</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29" name="Elbow Connector 28">
              <a:extLst>
                <a:ext uri="{FF2B5EF4-FFF2-40B4-BE49-F238E27FC236}">
                  <a16:creationId xmlns:a16="http://schemas.microsoft.com/office/drawing/2014/main" id="{DB45D1FF-BCAA-04C7-1AC8-3CA92549A080}"/>
                </a:ext>
              </a:extLst>
            </p:cNvPr>
            <p:cNvCxnSpPr>
              <a:cxnSpLocks/>
              <a:stCxn id="37" idx="3"/>
              <a:endCxn id="22" idx="1"/>
            </p:cNvCxnSpPr>
            <p:nvPr/>
          </p:nvCxnSpPr>
          <p:spPr>
            <a:xfrm flipV="1">
              <a:off x="6385330" y="863959"/>
              <a:ext cx="1134669" cy="1252719"/>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D7EB6EF6-D86C-C3B5-DB26-C45A03405D1E}"/>
                </a:ext>
              </a:extLst>
            </p:cNvPr>
            <p:cNvCxnSpPr>
              <a:cxnSpLocks/>
              <a:stCxn id="22" idx="2"/>
              <a:endCxn id="23" idx="1"/>
            </p:cNvCxnSpPr>
            <p:nvPr/>
          </p:nvCxnSpPr>
          <p:spPr>
            <a:xfrm rot="16200000" flipH="1">
              <a:off x="8502367" y="885584"/>
              <a:ext cx="308905" cy="914399"/>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7A5F6C7-AEA5-7658-BFB7-2D732826E803}"/>
                </a:ext>
              </a:extLst>
            </p:cNvPr>
            <p:cNvCxnSpPr>
              <a:cxnSpLocks/>
              <a:stCxn id="22" idx="2"/>
              <a:endCxn id="25" idx="1"/>
            </p:cNvCxnSpPr>
            <p:nvPr/>
          </p:nvCxnSpPr>
          <p:spPr>
            <a:xfrm rot="16200000" flipH="1">
              <a:off x="7909597" y="1478354"/>
              <a:ext cx="1482089" cy="902042"/>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0867B9C8-4492-F1EE-1926-C29E7BF08BA6}"/>
                </a:ext>
              </a:extLst>
            </p:cNvPr>
            <p:cNvCxnSpPr>
              <a:cxnSpLocks/>
              <a:stCxn id="22" idx="2"/>
              <a:endCxn id="24" idx="1"/>
            </p:cNvCxnSpPr>
            <p:nvPr/>
          </p:nvCxnSpPr>
          <p:spPr>
            <a:xfrm rot="16200000" flipH="1">
              <a:off x="8224340" y="1163611"/>
              <a:ext cx="864959" cy="914399"/>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D8215CF-B8D6-A6FD-E678-6577A4E5FCBB}"/>
                </a:ext>
              </a:extLst>
            </p:cNvPr>
            <p:cNvCxnSpPr>
              <a:cxnSpLocks/>
              <a:stCxn id="22" idx="2"/>
              <a:endCxn id="26" idx="1"/>
            </p:cNvCxnSpPr>
            <p:nvPr/>
          </p:nvCxnSpPr>
          <p:spPr>
            <a:xfrm rot="16200000" flipH="1">
              <a:off x="7617379" y="1770571"/>
              <a:ext cx="2066525" cy="902043"/>
            </a:xfrm>
            <a:prstGeom prst="bentConnector2">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F432F7-D080-C4EC-3350-0085C691A8E8}"/>
                </a:ext>
              </a:extLst>
            </p:cNvPr>
            <p:cNvCxnSpPr>
              <a:cxnSpLocks/>
              <a:stCxn id="38" idx="3"/>
              <a:endCxn id="36" idx="1"/>
            </p:cNvCxnSpPr>
            <p:nvPr/>
          </p:nvCxnSpPr>
          <p:spPr>
            <a:xfrm>
              <a:off x="6385330" y="4801314"/>
              <a:ext cx="1134667" cy="652020"/>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25545C3-A031-D1E5-18E0-F0801A5337CC}"/>
                </a:ext>
              </a:extLst>
            </p:cNvPr>
            <p:cNvSpPr txBox="1"/>
            <p:nvPr/>
          </p:nvSpPr>
          <p:spPr>
            <a:xfrm>
              <a:off x="7519997" y="3285707"/>
              <a:ext cx="576342" cy="640381"/>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C9D5C8C-09DB-2FDD-6017-2DC0D506CE0A}"/>
                </a:ext>
              </a:extLst>
            </p:cNvPr>
            <p:cNvSpPr txBox="1"/>
            <p:nvPr/>
          </p:nvSpPr>
          <p:spPr>
            <a:xfrm>
              <a:off x="7519997" y="5133143"/>
              <a:ext cx="576342" cy="640381"/>
            </a:xfrm>
            <a:prstGeom prst="rect">
              <a:avLst/>
            </a:prstGeom>
            <a:noFill/>
          </p:spPr>
          <p:txBody>
            <a:bodyPr wrap="none" rtlCol="0">
              <a:spAutoFit/>
            </a:bodyPr>
            <a:lstStyle/>
            <a:p>
              <a:r>
                <a:rPr lang="en-US" altLang="zh-CN"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0F7F9001-021E-D76C-0D8A-9B8153FC7010}"/>
                </a:ext>
              </a:extLst>
            </p:cNvPr>
            <p:cNvSpPr/>
            <p:nvPr/>
          </p:nvSpPr>
          <p:spPr>
            <a:xfrm>
              <a:off x="5026086" y="1738193"/>
              <a:ext cx="1359243" cy="7569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Positive findings</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7987DB8D-8110-CDEC-2024-CCA72E786FA2}"/>
                </a:ext>
              </a:extLst>
            </p:cNvPr>
            <p:cNvSpPr/>
            <p:nvPr/>
          </p:nvSpPr>
          <p:spPr>
            <a:xfrm>
              <a:off x="5026086" y="4398599"/>
              <a:ext cx="1359243" cy="8054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Negative findings</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39" name="Elbow Connector 38">
              <a:extLst>
                <a:ext uri="{FF2B5EF4-FFF2-40B4-BE49-F238E27FC236}">
                  <a16:creationId xmlns:a16="http://schemas.microsoft.com/office/drawing/2014/main" id="{B553297B-8582-F076-F5D8-4C8859A9166B}"/>
                </a:ext>
              </a:extLst>
            </p:cNvPr>
            <p:cNvCxnSpPr>
              <a:cxnSpLocks/>
              <a:stCxn id="38" idx="3"/>
              <a:endCxn id="28" idx="1"/>
            </p:cNvCxnSpPr>
            <p:nvPr/>
          </p:nvCxnSpPr>
          <p:spPr>
            <a:xfrm flipV="1">
              <a:off x="6385330" y="4492033"/>
              <a:ext cx="1134668" cy="309282"/>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23D717A-101F-8599-D7BB-0796A0D3BCB3}"/>
                </a:ext>
              </a:extLst>
            </p:cNvPr>
            <p:cNvCxnSpPr>
              <a:cxnSpLocks/>
              <a:stCxn id="37" idx="3"/>
              <a:endCxn id="35" idx="1"/>
            </p:cNvCxnSpPr>
            <p:nvPr/>
          </p:nvCxnSpPr>
          <p:spPr>
            <a:xfrm>
              <a:off x="6385330" y="2116678"/>
              <a:ext cx="1134667" cy="1489219"/>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EB5DDF10-4EDC-81E2-34C0-9D0C1975138C}"/>
                </a:ext>
              </a:extLst>
            </p:cNvPr>
            <p:cNvCxnSpPr>
              <a:cxnSpLocks/>
              <a:stCxn id="27" idx="3"/>
              <a:endCxn id="37" idx="1"/>
            </p:cNvCxnSpPr>
            <p:nvPr/>
          </p:nvCxnSpPr>
          <p:spPr>
            <a:xfrm flipV="1">
              <a:off x="4290922" y="2116678"/>
              <a:ext cx="735164" cy="1384206"/>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02AB08B-0A9F-0BBD-BB8E-06B2AC39B952}"/>
                </a:ext>
              </a:extLst>
            </p:cNvPr>
            <p:cNvCxnSpPr>
              <a:cxnSpLocks/>
              <a:stCxn id="27" idx="3"/>
              <a:endCxn id="38" idx="1"/>
            </p:cNvCxnSpPr>
            <p:nvPr/>
          </p:nvCxnSpPr>
          <p:spPr>
            <a:xfrm>
              <a:off x="4290922" y="3500884"/>
              <a:ext cx="735164" cy="1300432"/>
            </a:xfrm>
            <a:prstGeom prst="bentConnector3">
              <a:avLst>
                <a:gd name="adj1" fmla="val 50000"/>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600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370F-735E-E6CD-A1E1-C1FDC86E1E7D}"/>
              </a:ext>
            </a:extLst>
          </p:cNvPr>
          <p:cNvSpPr>
            <a:spLocks noGrp="1"/>
          </p:cNvSpPr>
          <p:nvPr>
            <p:ph type="title"/>
          </p:nvPr>
        </p:nvSpPr>
        <p:spPr>
          <a:xfrm>
            <a:off x="277113" y="-130467"/>
            <a:ext cx="11544300" cy="1143000"/>
          </a:xfrm>
        </p:spPr>
        <p:txBody>
          <a:bodyPr/>
          <a:lstStyle/>
          <a:p>
            <a:r>
              <a:rPr lang="en-US" dirty="0"/>
              <a:t>Quality Assurance</a:t>
            </a:r>
          </a:p>
        </p:txBody>
      </p:sp>
      <p:sp>
        <p:nvSpPr>
          <p:cNvPr id="3" name="Content Placeholder 2">
            <a:extLst>
              <a:ext uri="{FF2B5EF4-FFF2-40B4-BE49-F238E27FC236}">
                <a16:creationId xmlns:a16="http://schemas.microsoft.com/office/drawing/2014/main" id="{3F35A1B0-72DD-CADC-E1B5-680B3A6B7D79}"/>
              </a:ext>
            </a:extLst>
          </p:cNvPr>
          <p:cNvSpPr>
            <a:spLocks noGrp="1"/>
          </p:cNvSpPr>
          <p:nvPr>
            <p:ph idx="1"/>
          </p:nvPr>
        </p:nvSpPr>
        <p:spPr>
          <a:xfrm>
            <a:off x="594610" y="1358471"/>
            <a:ext cx="10972800" cy="4525963"/>
          </a:xfrm>
        </p:spPr>
        <p:txBody>
          <a:bodyPr/>
          <a:lstStyle/>
          <a:p>
            <a:r>
              <a:rPr lang="en-US" dirty="0"/>
              <a:t>Human verifications</a:t>
            </a:r>
          </a:p>
        </p:txBody>
      </p:sp>
      <p:pic>
        <p:nvPicPr>
          <p:cNvPr id="8" name="Picture 7" descr="A white line on a black background&#10;&#10;Description automatically generated with low confidence">
            <a:extLst>
              <a:ext uri="{FF2B5EF4-FFF2-40B4-BE49-F238E27FC236}">
                <a16:creationId xmlns:a16="http://schemas.microsoft.com/office/drawing/2014/main" id="{D9A11B3B-E6F9-BC08-7B04-B7238E3CAF4F}"/>
              </a:ext>
            </a:extLst>
          </p:cNvPr>
          <p:cNvPicPr>
            <a:picLocks noChangeAspect="1"/>
          </p:cNvPicPr>
          <p:nvPr/>
        </p:nvPicPr>
        <p:blipFill>
          <a:blip r:embed="rId3"/>
          <a:stretch>
            <a:fillRect/>
          </a:stretch>
        </p:blipFill>
        <p:spPr>
          <a:xfrm>
            <a:off x="3027180" y="2909002"/>
            <a:ext cx="1424899" cy="1424899"/>
          </a:xfrm>
          <a:prstGeom prst="rect">
            <a:avLst/>
          </a:prstGeom>
        </p:spPr>
      </p:pic>
      <p:pic>
        <p:nvPicPr>
          <p:cNvPr id="10" name="Picture 9" descr="A picture containing graphics, font, symbol, circle&#10;&#10;Description automatically generated">
            <a:extLst>
              <a:ext uri="{FF2B5EF4-FFF2-40B4-BE49-F238E27FC236}">
                <a16:creationId xmlns:a16="http://schemas.microsoft.com/office/drawing/2014/main" id="{B95FACBC-70B7-9436-568F-7B1CF1F07C01}"/>
              </a:ext>
            </a:extLst>
          </p:cNvPr>
          <p:cNvPicPr>
            <a:picLocks noChangeAspect="1"/>
          </p:cNvPicPr>
          <p:nvPr/>
        </p:nvPicPr>
        <p:blipFill>
          <a:blip r:embed="rId4"/>
          <a:stretch>
            <a:fillRect/>
          </a:stretch>
        </p:blipFill>
        <p:spPr>
          <a:xfrm>
            <a:off x="6430779" y="1012533"/>
            <a:ext cx="1933094" cy="1933094"/>
          </a:xfrm>
          <a:prstGeom prst="rect">
            <a:avLst/>
          </a:prstGeom>
        </p:spPr>
      </p:pic>
      <p:pic>
        <p:nvPicPr>
          <p:cNvPr id="11" name="Picture 10" descr="A picture containing graphics, font, symbol, circle&#10;&#10;Description automatically generated">
            <a:extLst>
              <a:ext uri="{FF2B5EF4-FFF2-40B4-BE49-F238E27FC236}">
                <a16:creationId xmlns:a16="http://schemas.microsoft.com/office/drawing/2014/main" id="{A55425AF-6207-26F1-83A5-CA96127DA0A6}"/>
              </a:ext>
            </a:extLst>
          </p:cNvPr>
          <p:cNvPicPr>
            <a:picLocks noChangeAspect="1"/>
          </p:cNvPicPr>
          <p:nvPr/>
        </p:nvPicPr>
        <p:blipFill>
          <a:blip r:embed="rId4"/>
          <a:stretch>
            <a:fillRect/>
          </a:stretch>
        </p:blipFill>
        <p:spPr>
          <a:xfrm>
            <a:off x="6430779" y="2654904"/>
            <a:ext cx="1933094" cy="1933094"/>
          </a:xfrm>
          <a:prstGeom prst="rect">
            <a:avLst/>
          </a:prstGeom>
        </p:spPr>
      </p:pic>
      <p:pic>
        <p:nvPicPr>
          <p:cNvPr id="12" name="Picture 11" descr="A picture containing graphics, font, symbol, circle&#10;&#10;Description automatically generated">
            <a:extLst>
              <a:ext uri="{FF2B5EF4-FFF2-40B4-BE49-F238E27FC236}">
                <a16:creationId xmlns:a16="http://schemas.microsoft.com/office/drawing/2014/main" id="{3E4ED391-059D-7E39-F035-C18CF764E93A}"/>
              </a:ext>
            </a:extLst>
          </p:cNvPr>
          <p:cNvPicPr>
            <a:picLocks noChangeAspect="1"/>
          </p:cNvPicPr>
          <p:nvPr/>
        </p:nvPicPr>
        <p:blipFill>
          <a:blip r:embed="rId4"/>
          <a:stretch>
            <a:fillRect/>
          </a:stretch>
        </p:blipFill>
        <p:spPr>
          <a:xfrm>
            <a:off x="5711252" y="4580192"/>
            <a:ext cx="1933094" cy="1933094"/>
          </a:xfrm>
          <a:prstGeom prst="rect">
            <a:avLst/>
          </a:prstGeom>
        </p:spPr>
      </p:pic>
      <p:cxnSp>
        <p:nvCxnSpPr>
          <p:cNvPr id="19" name="Straight Arrow Connector 18">
            <a:extLst>
              <a:ext uri="{FF2B5EF4-FFF2-40B4-BE49-F238E27FC236}">
                <a16:creationId xmlns:a16="http://schemas.microsoft.com/office/drawing/2014/main" id="{E87EDD56-242D-F596-DCAC-CB2BAF13EC42}"/>
              </a:ext>
            </a:extLst>
          </p:cNvPr>
          <p:cNvCxnSpPr/>
          <p:nvPr/>
        </p:nvCxnSpPr>
        <p:spPr>
          <a:xfrm flipV="1">
            <a:off x="4889611" y="2309764"/>
            <a:ext cx="1164236" cy="659567"/>
          </a:xfrm>
          <a:prstGeom prst="straightConnector1">
            <a:avLst/>
          </a:prstGeom>
          <a:ln w="53975" cap="flat">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1AD4F5-7ACA-31B2-507B-88E04A511DFC}"/>
              </a:ext>
            </a:extLst>
          </p:cNvPr>
          <p:cNvCxnSpPr>
            <a:cxnSpLocks/>
          </p:cNvCxnSpPr>
          <p:nvPr/>
        </p:nvCxnSpPr>
        <p:spPr>
          <a:xfrm>
            <a:off x="4889611" y="3621451"/>
            <a:ext cx="1301327" cy="216031"/>
          </a:xfrm>
          <a:prstGeom prst="straightConnector1">
            <a:avLst/>
          </a:prstGeom>
          <a:ln w="53975" cap="flat">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6400D4-ED7B-29D3-210E-75F81311421F}"/>
              </a:ext>
            </a:extLst>
          </p:cNvPr>
          <p:cNvCxnSpPr>
            <a:cxnSpLocks/>
          </p:cNvCxnSpPr>
          <p:nvPr/>
        </p:nvCxnSpPr>
        <p:spPr>
          <a:xfrm>
            <a:off x="4889611" y="4333901"/>
            <a:ext cx="967410" cy="898410"/>
          </a:xfrm>
          <a:prstGeom prst="straightConnector1">
            <a:avLst/>
          </a:prstGeom>
          <a:ln w="53975" cap="flat">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BACEB2E-37C7-540F-8B19-D416B01D0CDC}"/>
              </a:ext>
            </a:extLst>
          </p:cNvPr>
          <p:cNvSpPr txBox="1"/>
          <p:nvPr/>
        </p:nvSpPr>
        <p:spPr>
          <a:xfrm>
            <a:off x="8363873" y="1786201"/>
            <a:ext cx="2030428" cy="461665"/>
          </a:xfrm>
          <a:prstGeom prst="rect">
            <a:avLst/>
          </a:prstGeom>
          <a:noFill/>
        </p:spPr>
        <p:txBody>
          <a:bodyPr wrap="none" rtlCol="0">
            <a:spAutoFit/>
          </a:bodyPr>
          <a:lstStyle/>
          <a:p>
            <a:r>
              <a:rPr lang="en-US" sz="2400" dirty="0">
                <a:solidFill>
                  <a:schemeClr val="bg1"/>
                </a:solidFill>
              </a:rPr>
              <a:t>Verifier A: 95%</a:t>
            </a:r>
          </a:p>
        </p:txBody>
      </p:sp>
      <p:sp>
        <p:nvSpPr>
          <p:cNvPr id="28" name="TextBox 27">
            <a:extLst>
              <a:ext uri="{FF2B5EF4-FFF2-40B4-BE49-F238E27FC236}">
                <a16:creationId xmlns:a16="http://schemas.microsoft.com/office/drawing/2014/main" id="{4177BC14-E926-D76A-A99D-784381CAF5C8}"/>
              </a:ext>
            </a:extLst>
          </p:cNvPr>
          <p:cNvSpPr txBox="1"/>
          <p:nvPr/>
        </p:nvSpPr>
        <p:spPr>
          <a:xfrm>
            <a:off x="8499423" y="3552669"/>
            <a:ext cx="2251642" cy="461665"/>
          </a:xfrm>
          <a:prstGeom prst="rect">
            <a:avLst/>
          </a:prstGeom>
          <a:noFill/>
        </p:spPr>
        <p:txBody>
          <a:bodyPr wrap="none" rtlCol="0">
            <a:spAutoFit/>
          </a:bodyPr>
          <a:lstStyle/>
          <a:p>
            <a:r>
              <a:rPr lang="en-US" sz="2400" dirty="0">
                <a:solidFill>
                  <a:schemeClr val="bg1"/>
                </a:solidFill>
              </a:rPr>
              <a:t>Verifier B: 98.9%</a:t>
            </a:r>
          </a:p>
        </p:txBody>
      </p:sp>
      <p:sp>
        <p:nvSpPr>
          <p:cNvPr id="29" name="TextBox 28">
            <a:extLst>
              <a:ext uri="{FF2B5EF4-FFF2-40B4-BE49-F238E27FC236}">
                <a16:creationId xmlns:a16="http://schemas.microsoft.com/office/drawing/2014/main" id="{12EEC01A-2057-C164-32F3-D8E3246F6E10}"/>
              </a:ext>
            </a:extLst>
          </p:cNvPr>
          <p:cNvSpPr txBox="1"/>
          <p:nvPr/>
        </p:nvSpPr>
        <p:spPr>
          <a:xfrm>
            <a:off x="7407561" y="5489511"/>
            <a:ext cx="2248436" cy="461665"/>
          </a:xfrm>
          <a:prstGeom prst="rect">
            <a:avLst/>
          </a:prstGeom>
          <a:noFill/>
        </p:spPr>
        <p:txBody>
          <a:bodyPr wrap="none" rtlCol="0">
            <a:spAutoFit/>
          </a:bodyPr>
          <a:lstStyle/>
          <a:p>
            <a:r>
              <a:rPr lang="en-US" sz="2400" dirty="0">
                <a:solidFill>
                  <a:schemeClr val="bg1"/>
                </a:solidFill>
              </a:rPr>
              <a:t>Verifier C: 96.5%</a:t>
            </a:r>
          </a:p>
        </p:txBody>
      </p:sp>
      <p:grpSp>
        <p:nvGrpSpPr>
          <p:cNvPr id="4" name="Group 3">
            <a:extLst>
              <a:ext uri="{FF2B5EF4-FFF2-40B4-BE49-F238E27FC236}">
                <a16:creationId xmlns:a16="http://schemas.microsoft.com/office/drawing/2014/main" id="{40DB1853-44E4-EFD6-EE3E-119BCDA8FDE6}"/>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7855B0BB-A1E1-BB2D-20AE-6DAAF39D6A80}"/>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92447DAB-606F-F103-5952-DBC735FBEFBF}"/>
                </a:ext>
              </a:extLst>
            </p:cNvPr>
            <p:cNvPicPr>
              <a:picLocks noChangeAspect="1"/>
            </p:cNvPicPr>
            <p:nvPr/>
          </p:nvPicPr>
          <p:blipFill>
            <a:blip r:embed="rId5"/>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83AABB75-38E9-9CEF-7B0F-3B7B66A09612}"/>
                </a:ext>
              </a:extLst>
            </p:cNvPr>
            <p:cNvPicPr>
              <a:picLocks noChangeAspect="1"/>
            </p:cNvPicPr>
            <p:nvPr/>
          </p:nvPicPr>
          <p:blipFill>
            <a:blip r:embed="rId6"/>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E5006C0F-1C53-E665-5652-E10435F5BAC5}"/>
                </a:ext>
              </a:extLst>
            </p:cNvPr>
            <p:cNvPicPr>
              <a:picLocks noChangeAspect="1"/>
            </p:cNvPicPr>
            <p:nvPr/>
          </p:nvPicPr>
          <p:blipFill>
            <a:blip r:embed="rId7"/>
            <a:stretch>
              <a:fillRect/>
            </a:stretch>
          </p:blipFill>
          <p:spPr>
            <a:xfrm>
              <a:off x="6858023" y="6338082"/>
              <a:ext cx="1511620" cy="390009"/>
            </a:xfrm>
            <a:prstGeom prst="rect">
              <a:avLst/>
            </a:prstGeom>
            <a:solidFill>
              <a:schemeClr val="bg1"/>
            </a:solidFill>
          </p:spPr>
        </p:pic>
        <p:pic>
          <p:nvPicPr>
            <p:cNvPr id="13" name="Picture 12" descr="A blue text on a black background&#10;&#10;Description automatically generated with medium confidence">
              <a:extLst>
                <a:ext uri="{FF2B5EF4-FFF2-40B4-BE49-F238E27FC236}">
                  <a16:creationId xmlns:a16="http://schemas.microsoft.com/office/drawing/2014/main" id="{99111E02-71C5-0DC1-6DB2-0E5A51806C76}"/>
                </a:ext>
              </a:extLst>
            </p:cNvPr>
            <p:cNvPicPr>
              <a:picLocks noChangeAspect="1"/>
            </p:cNvPicPr>
            <p:nvPr/>
          </p:nvPicPr>
          <p:blipFill>
            <a:blip r:embed="rId8"/>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5CE88874-60FC-A91B-6560-C2E833B92742}"/>
                </a:ext>
              </a:extLst>
            </p:cNvPr>
            <p:cNvPicPr>
              <a:picLocks noChangeAspect="1"/>
            </p:cNvPicPr>
            <p:nvPr/>
          </p:nvPicPr>
          <p:blipFill>
            <a:blip r:embed="rId9"/>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406384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2AAE-9C3C-B41C-D458-4D28D2F7BE28}"/>
              </a:ext>
            </a:extLst>
          </p:cNvPr>
          <p:cNvSpPr>
            <a:spLocks noGrp="1"/>
          </p:cNvSpPr>
          <p:nvPr>
            <p:ph type="title"/>
          </p:nvPr>
        </p:nvSpPr>
        <p:spPr/>
        <p:txBody>
          <a:bodyPr/>
          <a:lstStyle/>
          <a:p>
            <a:r>
              <a:rPr lang="en-US" dirty="0"/>
              <a:t>Motivation</a:t>
            </a:r>
          </a:p>
        </p:txBody>
      </p:sp>
      <p:sp>
        <p:nvSpPr>
          <p:cNvPr id="5" name="Content Placeholder 2">
            <a:extLst>
              <a:ext uri="{FF2B5EF4-FFF2-40B4-BE49-F238E27FC236}">
                <a16:creationId xmlns:a16="http://schemas.microsoft.com/office/drawing/2014/main" id="{5F8F974E-B8B8-59BE-B2F0-CFFB0853E944}"/>
              </a:ext>
            </a:extLst>
          </p:cNvPr>
          <p:cNvSpPr>
            <a:spLocks noGrp="1"/>
          </p:cNvSpPr>
          <p:nvPr>
            <p:ph idx="1"/>
          </p:nvPr>
        </p:nvSpPr>
        <p:spPr>
          <a:xfrm>
            <a:off x="609600" y="1012533"/>
            <a:ext cx="10972800" cy="4525963"/>
          </a:xfrm>
        </p:spPr>
        <p:txBody>
          <a:bodyPr/>
          <a:lstStyle/>
          <a:p>
            <a:r>
              <a:rPr lang="en-US" dirty="0"/>
              <a:t>Existing medical VL tasks</a:t>
            </a:r>
          </a:p>
          <a:p>
            <a:pPr lvl="1"/>
            <a:endParaRPr lang="en-US" dirty="0"/>
          </a:p>
        </p:txBody>
      </p:sp>
      <p:pic>
        <p:nvPicPr>
          <p:cNvPr id="4" name="Picture 3">
            <a:extLst>
              <a:ext uri="{FF2B5EF4-FFF2-40B4-BE49-F238E27FC236}">
                <a16:creationId xmlns:a16="http://schemas.microsoft.com/office/drawing/2014/main" id="{8878E2B2-C554-7948-ACB5-4D75A79FDA8C}"/>
              </a:ext>
            </a:extLst>
          </p:cNvPr>
          <p:cNvPicPr>
            <a:picLocks noChangeAspect="1"/>
          </p:cNvPicPr>
          <p:nvPr/>
        </p:nvPicPr>
        <p:blipFill>
          <a:blip r:embed="rId3"/>
          <a:stretch>
            <a:fillRect/>
          </a:stretch>
        </p:blipFill>
        <p:spPr>
          <a:xfrm>
            <a:off x="2812678" y="1578951"/>
            <a:ext cx="6466233" cy="4538751"/>
          </a:xfrm>
          <a:prstGeom prst="rect">
            <a:avLst/>
          </a:prstGeom>
        </p:spPr>
      </p:pic>
      <p:grpSp>
        <p:nvGrpSpPr>
          <p:cNvPr id="16" name="Group 15">
            <a:extLst>
              <a:ext uri="{FF2B5EF4-FFF2-40B4-BE49-F238E27FC236}">
                <a16:creationId xmlns:a16="http://schemas.microsoft.com/office/drawing/2014/main" id="{517D9F38-CDF1-974D-6942-AD5A84FBAB61}"/>
              </a:ext>
            </a:extLst>
          </p:cNvPr>
          <p:cNvGrpSpPr/>
          <p:nvPr/>
        </p:nvGrpSpPr>
        <p:grpSpPr>
          <a:xfrm>
            <a:off x="4579652" y="6213230"/>
            <a:ext cx="7612348" cy="639715"/>
            <a:chOff x="4579652" y="6213230"/>
            <a:chExt cx="7612348" cy="639715"/>
          </a:xfrm>
        </p:grpSpPr>
        <p:sp>
          <p:nvSpPr>
            <p:cNvPr id="15" name="Rectangle 14">
              <a:extLst>
                <a:ext uri="{FF2B5EF4-FFF2-40B4-BE49-F238E27FC236}">
                  <a16:creationId xmlns:a16="http://schemas.microsoft.com/office/drawing/2014/main" id="{9BFB97E8-B8A6-36CD-A951-761CA0AAAE2C}"/>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E5C2F953-4599-4C3E-6FE3-8143C0F6FC6B}"/>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B971E8E8-8AA2-37D2-B55D-7CCD9016DB13}"/>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0F7ABFC0-5CB6-EEA0-9D17-C31C3CCD7126}"/>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2" name="Picture 11" descr="A blue text on a black background&#10;&#10;Description automatically generated with medium confidence">
              <a:extLst>
                <a:ext uri="{FF2B5EF4-FFF2-40B4-BE49-F238E27FC236}">
                  <a16:creationId xmlns:a16="http://schemas.microsoft.com/office/drawing/2014/main" id="{96820C51-58BA-B175-78E0-39A1E379EFE9}"/>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4488766F-BD48-283D-E976-9116B66D3CAD}"/>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229253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29F-AF4D-E2E5-5BEC-AD0AD184D45C}"/>
              </a:ext>
            </a:extLst>
          </p:cNvPr>
          <p:cNvSpPr>
            <a:spLocks noGrp="1"/>
          </p:cNvSpPr>
          <p:nvPr>
            <p:ph type="title"/>
          </p:nvPr>
        </p:nvSpPr>
        <p:spPr/>
        <p:txBody>
          <a:bodyPr/>
          <a:lstStyle/>
          <a:p>
            <a:r>
              <a:rPr lang="en-US" dirty="0"/>
              <a:t>Method</a:t>
            </a:r>
          </a:p>
        </p:txBody>
      </p:sp>
      <p:pic>
        <p:nvPicPr>
          <p:cNvPr id="7" name="Picture 6" descr="A picture containing text, screenshot, multimedia software, software&#10;&#10;Description automatically generated">
            <a:extLst>
              <a:ext uri="{FF2B5EF4-FFF2-40B4-BE49-F238E27FC236}">
                <a16:creationId xmlns:a16="http://schemas.microsoft.com/office/drawing/2014/main" id="{FD245955-ED2E-CC60-42B1-48B567CC30AF}"/>
              </a:ext>
            </a:extLst>
          </p:cNvPr>
          <p:cNvPicPr>
            <a:picLocks noChangeAspect="1"/>
          </p:cNvPicPr>
          <p:nvPr/>
        </p:nvPicPr>
        <p:blipFill>
          <a:blip r:embed="rId3"/>
          <a:stretch>
            <a:fillRect/>
          </a:stretch>
        </p:blipFill>
        <p:spPr>
          <a:xfrm>
            <a:off x="1288491" y="1199475"/>
            <a:ext cx="10007038" cy="4808796"/>
          </a:xfrm>
          <a:prstGeom prst="rect">
            <a:avLst/>
          </a:prstGeom>
          <a:solidFill>
            <a:schemeClr val="bg1"/>
          </a:solidFill>
        </p:spPr>
      </p:pic>
      <p:grpSp>
        <p:nvGrpSpPr>
          <p:cNvPr id="3" name="Group 2">
            <a:extLst>
              <a:ext uri="{FF2B5EF4-FFF2-40B4-BE49-F238E27FC236}">
                <a16:creationId xmlns:a16="http://schemas.microsoft.com/office/drawing/2014/main" id="{1ABA156F-E25A-DD57-3224-7462320F3645}"/>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01B3342D-C379-3330-462A-E9F2DD8B3E9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FE3FA98F-4412-E47D-B8FB-B495BD7E1071}"/>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6" name="Picture 5" descr="Blue letters on a black background&#10;&#10;Description automatically generated with medium confidence">
              <a:extLst>
                <a:ext uri="{FF2B5EF4-FFF2-40B4-BE49-F238E27FC236}">
                  <a16:creationId xmlns:a16="http://schemas.microsoft.com/office/drawing/2014/main" id="{D82F2D8D-4E26-5A53-7A7C-A7672A31FCC6}"/>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6EB95912-481E-1A30-5236-78ADE1EDCE09}"/>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9" name="Picture 8" descr="A blue text on a black background&#10;&#10;Description automatically generated with medium confidence">
              <a:extLst>
                <a:ext uri="{FF2B5EF4-FFF2-40B4-BE49-F238E27FC236}">
                  <a16:creationId xmlns:a16="http://schemas.microsoft.com/office/drawing/2014/main" id="{828EB796-4B3F-1DAF-3DA6-A43CEF379B03}"/>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0" name="Picture 9" descr="A black and white sign with white text&#10;&#10;Description automatically generated with low confidence">
              <a:extLst>
                <a:ext uri="{FF2B5EF4-FFF2-40B4-BE49-F238E27FC236}">
                  <a16:creationId xmlns:a16="http://schemas.microsoft.com/office/drawing/2014/main" id="{4FC00406-AB74-7AD3-D2CA-D5BE6CB3FB99}"/>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940306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B267-5780-ED80-B2BB-76C9DD70A719}"/>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83E4EAF2-3D6A-F30C-80D4-E627CC0FA68F}"/>
              </a:ext>
            </a:extLst>
          </p:cNvPr>
          <p:cNvSpPr>
            <a:spLocks noGrp="1"/>
          </p:cNvSpPr>
          <p:nvPr>
            <p:ph idx="1"/>
          </p:nvPr>
        </p:nvSpPr>
        <p:spPr/>
        <p:txBody>
          <a:bodyPr/>
          <a:lstStyle/>
          <a:p>
            <a:r>
              <a:rPr lang="en-US" dirty="0"/>
              <a:t>Patients show large variances in the CXR images. </a:t>
            </a:r>
          </a:p>
          <a:p>
            <a:endParaRPr lang="en-US" dirty="0"/>
          </a:p>
        </p:txBody>
      </p:sp>
      <p:pic>
        <p:nvPicPr>
          <p:cNvPr id="4" name="Picture 3">
            <a:extLst>
              <a:ext uri="{FF2B5EF4-FFF2-40B4-BE49-F238E27FC236}">
                <a16:creationId xmlns:a16="http://schemas.microsoft.com/office/drawing/2014/main" id="{B3CA814C-2177-5CF9-C225-5EAFA1A14A19}"/>
              </a:ext>
            </a:extLst>
          </p:cNvPr>
          <p:cNvPicPr>
            <a:picLocks noChangeAspect="1"/>
          </p:cNvPicPr>
          <p:nvPr/>
        </p:nvPicPr>
        <p:blipFill>
          <a:blip r:embed="rId3"/>
          <a:stretch>
            <a:fillRect/>
          </a:stretch>
        </p:blipFill>
        <p:spPr>
          <a:xfrm>
            <a:off x="1588436" y="2514939"/>
            <a:ext cx="2233639" cy="2213021"/>
          </a:xfrm>
          <a:prstGeom prst="rect">
            <a:avLst/>
          </a:prstGeom>
        </p:spPr>
      </p:pic>
      <p:pic>
        <p:nvPicPr>
          <p:cNvPr id="5" name="Picture 4">
            <a:extLst>
              <a:ext uri="{FF2B5EF4-FFF2-40B4-BE49-F238E27FC236}">
                <a16:creationId xmlns:a16="http://schemas.microsoft.com/office/drawing/2014/main" id="{828998DA-1896-9195-587A-A34289675B64}"/>
              </a:ext>
            </a:extLst>
          </p:cNvPr>
          <p:cNvPicPr>
            <a:picLocks noChangeAspect="1"/>
          </p:cNvPicPr>
          <p:nvPr/>
        </p:nvPicPr>
        <p:blipFill>
          <a:blip r:embed="rId4"/>
          <a:stretch>
            <a:fillRect/>
          </a:stretch>
        </p:blipFill>
        <p:spPr>
          <a:xfrm>
            <a:off x="4704257" y="2514940"/>
            <a:ext cx="2233639" cy="2213021"/>
          </a:xfrm>
          <a:prstGeom prst="rect">
            <a:avLst/>
          </a:prstGeom>
        </p:spPr>
      </p:pic>
      <p:pic>
        <p:nvPicPr>
          <p:cNvPr id="7" name="Picture 6">
            <a:extLst>
              <a:ext uri="{FF2B5EF4-FFF2-40B4-BE49-F238E27FC236}">
                <a16:creationId xmlns:a16="http://schemas.microsoft.com/office/drawing/2014/main" id="{6D643358-D8FA-784D-D49B-2037AE3B6B4C}"/>
              </a:ext>
            </a:extLst>
          </p:cNvPr>
          <p:cNvPicPr>
            <a:picLocks noChangeAspect="1"/>
          </p:cNvPicPr>
          <p:nvPr/>
        </p:nvPicPr>
        <p:blipFill>
          <a:blip r:embed="rId5"/>
          <a:stretch>
            <a:fillRect/>
          </a:stretch>
        </p:blipFill>
        <p:spPr>
          <a:xfrm>
            <a:off x="8369927" y="2514939"/>
            <a:ext cx="2233639" cy="2213021"/>
          </a:xfrm>
          <a:prstGeom prst="rect">
            <a:avLst/>
          </a:prstGeom>
        </p:spPr>
      </p:pic>
      <p:grpSp>
        <p:nvGrpSpPr>
          <p:cNvPr id="6" name="Group 5">
            <a:extLst>
              <a:ext uri="{FF2B5EF4-FFF2-40B4-BE49-F238E27FC236}">
                <a16:creationId xmlns:a16="http://schemas.microsoft.com/office/drawing/2014/main" id="{D2323F00-0B09-5420-2254-4CD8D31CD234}"/>
              </a:ext>
            </a:extLst>
          </p:cNvPr>
          <p:cNvGrpSpPr/>
          <p:nvPr/>
        </p:nvGrpSpPr>
        <p:grpSpPr>
          <a:xfrm>
            <a:off x="4579652" y="6213230"/>
            <a:ext cx="7612348" cy="639715"/>
            <a:chOff x="4579652" y="6213230"/>
            <a:chExt cx="7612348" cy="639715"/>
          </a:xfrm>
        </p:grpSpPr>
        <p:sp>
          <p:nvSpPr>
            <p:cNvPr id="8" name="Rectangle 7">
              <a:extLst>
                <a:ext uri="{FF2B5EF4-FFF2-40B4-BE49-F238E27FC236}">
                  <a16:creationId xmlns:a16="http://schemas.microsoft.com/office/drawing/2014/main" id="{5BBC3026-23EA-9DEC-D22C-150CB6674606}"/>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orange logo with a star&#10;&#10;Description automatically generated with low confidence">
              <a:extLst>
                <a:ext uri="{FF2B5EF4-FFF2-40B4-BE49-F238E27FC236}">
                  <a16:creationId xmlns:a16="http://schemas.microsoft.com/office/drawing/2014/main" id="{B885468E-F1B6-3E28-5844-CEE442DAE5D8}"/>
                </a:ext>
              </a:extLst>
            </p:cNvPr>
            <p:cNvPicPr>
              <a:picLocks noChangeAspect="1"/>
            </p:cNvPicPr>
            <p:nvPr/>
          </p:nvPicPr>
          <p:blipFill>
            <a:blip r:embed="rId6"/>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49EF1C49-8929-8938-76C1-666D08BF5461}"/>
                </a:ext>
              </a:extLst>
            </p:cNvPr>
            <p:cNvPicPr>
              <a:picLocks noChangeAspect="1"/>
            </p:cNvPicPr>
            <p:nvPr/>
          </p:nvPicPr>
          <p:blipFill>
            <a:blip r:embed="rId7"/>
            <a:stretch>
              <a:fillRect/>
            </a:stretch>
          </p:blipFill>
          <p:spPr>
            <a:xfrm>
              <a:off x="5361274" y="6338082"/>
              <a:ext cx="1424855" cy="395175"/>
            </a:xfrm>
            <a:prstGeom prst="rect">
              <a:avLst/>
            </a:prstGeom>
          </p:spPr>
        </p:pic>
        <p:pic>
          <p:nvPicPr>
            <p:cNvPr id="11" name="Picture 10" descr="A picture containing graphics, graphic design, font, logo&#10;&#10;Description automatically generated">
              <a:extLst>
                <a:ext uri="{FF2B5EF4-FFF2-40B4-BE49-F238E27FC236}">
                  <a16:creationId xmlns:a16="http://schemas.microsoft.com/office/drawing/2014/main" id="{57F3A6B4-9C4B-3041-0D08-E5A1A97E145C}"/>
                </a:ext>
              </a:extLst>
            </p:cNvPr>
            <p:cNvPicPr>
              <a:picLocks noChangeAspect="1"/>
            </p:cNvPicPr>
            <p:nvPr/>
          </p:nvPicPr>
          <p:blipFill>
            <a:blip r:embed="rId8"/>
            <a:stretch>
              <a:fillRect/>
            </a:stretch>
          </p:blipFill>
          <p:spPr>
            <a:xfrm>
              <a:off x="6858023" y="6338082"/>
              <a:ext cx="1511620" cy="390009"/>
            </a:xfrm>
            <a:prstGeom prst="rect">
              <a:avLst/>
            </a:prstGeom>
            <a:solidFill>
              <a:schemeClr val="bg1"/>
            </a:solidFill>
          </p:spPr>
        </p:pic>
        <p:pic>
          <p:nvPicPr>
            <p:cNvPr id="12" name="Picture 11" descr="A blue text on a black background&#10;&#10;Description automatically generated with medium confidence">
              <a:extLst>
                <a:ext uri="{FF2B5EF4-FFF2-40B4-BE49-F238E27FC236}">
                  <a16:creationId xmlns:a16="http://schemas.microsoft.com/office/drawing/2014/main" id="{4B1F6966-BDB5-8339-8F28-899DDE5C24D3}"/>
                </a:ext>
              </a:extLst>
            </p:cNvPr>
            <p:cNvPicPr>
              <a:picLocks noChangeAspect="1"/>
            </p:cNvPicPr>
            <p:nvPr/>
          </p:nvPicPr>
          <p:blipFill>
            <a:blip r:embed="rId9"/>
            <a:stretch>
              <a:fillRect/>
            </a:stretch>
          </p:blipFill>
          <p:spPr>
            <a:xfrm>
              <a:off x="8499306" y="6338082"/>
              <a:ext cx="1978935" cy="390009"/>
            </a:xfrm>
            <a:prstGeom prst="rect">
              <a:avLst/>
            </a:prstGeom>
            <a:solidFill>
              <a:schemeClr val="tx1"/>
            </a:solidFill>
          </p:spPr>
        </p:pic>
        <p:pic>
          <p:nvPicPr>
            <p:cNvPr id="13" name="Picture 12" descr="A black and white sign with white text&#10;&#10;Description automatically generated with low confidence">
              <a:extLst>
                <a:ext uri="{FF2B5EF4-FFF2-40B4-BE49-F238E27FC236}">
                  <a16:creationId xmlns:a16="http://schemas.microsoft.com/office/drawing/2014/main" id="{480C018D-BA87-36CA-4FCF-5A1C33EE1BF0}"/>
                </a:ext>
              </a:extLst>
            </p:cNvPr>
            <p:cNvPicPr>
              <a:picLocks noChangeAspect="1"/>
            </p:cNvPicPr>
            <p:nvPr/>
          </p:nvPicPr>
          <p:blipFill>
            <a:blip r:embed="rId10"/>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337644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1319-1547-3B11-0DDF-79592A33CC3B}"/>
              </a:ext>
            </a:extLst>
          </p:cNvPr>
          <p:cNvSpPr>
            <a:spLocks noGrp="1"/>
          </p:cNvSpPr>
          <p:nvPr>
            <p:ph type="title"/>
          </p:nvPr>
        </p:nvSpPr>
        <p:spPr/>
        <p:txBody>
          <a:bodyPr/>
          <a:lstStyle/>
          <a:p>
            <a:r>
              <a:rPr lang="en-US" dirty="0"/>
              <a:t>Anatomical structure detection</a:t>
            </a:r>
          </a:p>
        </p:txBody>
      </p:sp>
      <p:sp>
        <p:nvSpPr>
          <p:cNvPr id="3" name="Content Placeholder 2">
            <a:extLst>
              <a:ext uri="{FF2B5EF4-FFF2-40B4-BE49-F238E27FC236}">
                <a16:creationId xmlns:a16="http://schemas.microsoft.com/office/drawing/2014/main" id="{5C348ED7-14A6-2563-74EE-F6D8F3A0E888}"/>
              </a:ext>
            </a:extLst>
          </p:cNvPr>
          <p:cNvSpPr>
            <a:spLocks noGrp="1"/>
          </p:cNvSpPr>
          <p:nvPr>
            <p:ph idx="1"/>
          </p:nvPr>
        </p:nvSpPr>
        <p:spPr/>
        <p:txBody>
          <a:bodyPr/>
          <a:lstStyle/>
          <a:p>
            <a:r>
              <a:rPr lang="en-US" dirty="0"/>
              <a:t>Using Faster R-CNN</a:t>
            </a:r>
          </a:p>
        </p:txBody>
      </p:sp>
      <p:pic>
        <p:nvPicPr>
          <p:cNvPr id="2050" name="Picture 2" descr="X ray - Free healthcare and medical icons">
            <a:extLst>
              <a:ext uri="{FF2B5EF4-FFF2-40B4-BE49-F238E27FC236}">
                <a16:creationId xmlns:a16="http://schemas.microsoft.com/office/drawing/2014/main" id="{1C07E091-D31B-7DDA-F491-03E582765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959" y="2555536"/>
            <a:ext cx="3005733" cy="30057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4C53E-1CF0-65FE-1389-B66EEB071DE4}"/>
              </a:ext>
            </a:extLst>
          </p:cNvPr>
          <p:cNvSpPr/>
          <p:nvPr/>
        </p:nvSpPr>
        <p:spPr>
          <a:xfrm>
            <a:off x="4072528" y="2850367"/>
            <a:ext cx="974360" cy="1978702"/>
          </a:xfrm>
          <a:prstGeom prst="rect">
            <a:avLst/>
          </a:prstGeom>
          <a:noFill/>
          <a:ln w="412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17033B-6827-E538-AF6E-03DE623C80AD}"/>
              </a:ext>
            </a:extLst>
          </p:cNvPr>
          <p:cNvSpPr/>
          <p:nvPr/>
        </p:nvSpPr>
        <p:spPr>
          <a:xfrm>
            <a:off x="2693433" y="2805397"/>
            <a:ext cx="974360" cy="1978702"/>
          </a:xfrm>
          <a:prstGeom prst="rect">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9484BC-1D67-6E89-6DC5-687A8F9E91F8}"/>
              </a:ext>
            </a:extLst>
          </p:cNvPr>
          <p:cNvSpPr/>
          <p:nvPr/>
        </p:nvSpPr>
        <p:spPr>
          <a:xfrm>
            <a:off x="3113156" y="3854708"/>
            <a:ext cx="1481323" cy="1224222"/>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A5D92E-CF16-8E4B-4B67-50105CA6135B}"/>
              </a:ext>
            </a:extLst>
          </p:cNvPr>
          <p:cNvSpPr/>
          <p:nvPr/>
        </p:nvSpPr>
        <p:spPr>
          <a:xfrm>
            <a:off x="7015596" y="1632734"/>
            <a:ext cx="1798820" cy="76075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Right lung</a:t>
            </a:r>
          </a:p>
        </p:txBody>
      </p:sp>
      <p:sp>
        <p:nvSpPr>
          <p:cNvPr id="10" name="Rounded Rectangle 9">
            <a:extLst>
              <a:ext uri="{FF2B5EF4-FFF2-40B4-BE49-F238E27FC236}">
                <a16:creationId xmlns:a16="http://schemas.microsoft.com/office/drawing/2014/main" id="{D95FC6D6-7AAF-6635-E8D5-06C1C1519EDC}"/>
              </a:ext>
            </a:extLst>
          </p:cNvPr>
          <p:cNvSpPr/>
          <p:nvPr/>
        </p:nvSpPr>
        <p:spPr>
          <a:xfrm>
            <a:off x="7015596" y="2941244"/>
            <a:ext cx="1798820" cy="76075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Left lung</a:t>
            </a:r>
          </a:p>
        </p:txBody>
      </p:sp>
      <p:sp>
        <p:nvSpPr>
          <p:cNvPr id="11" name="Rounded Rectangle 10">
            <a:extLst>
              <a:ext uri="{FF2B5EF4-FFF2-40B4-BE49-F238E27FC236}">
                <a16:creationId xmlns:a16="http://schemas.microsoft.com/office/drawing/2014/main" id="{A642FCFA-A5E1-6F53-5F6D-CFBEB6F23F32}"/>
              </a:ext>
            </a:extLst>
          </p:cNvPr>
          <p:cNvSpPr/>
          <p:nvPr/>
        </p:nvSpPr>
        <p:spPr>
          <a:xfrm>
            <a:off x="7015196" y="4246660"/>
            <a:ext cx="1798820" cy="76075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Heart</a:t>
            </a:r>
          </a:p>
        </p:txBody>
      </p:sp>
      <p:sp>
        <p:nvSpPr>
          <p:cNvPr id="12" name="TextBox 11">
            <a:extLst>
              <a:ext uri="{FF2B5EF4-FFF2-40B4-BE49-F238E27FC236}">
                <a16:creationId xmlns:a16="http://schemas.microsoft.com/office/drawing/2014/main" id="{0C17BC52-E835-EF99-7B1C-755AE70C8F3D}"/>
              </a:ext>
            </a:extLst>
          </p:cNvPr>
          <p:cNvSpPr txBox="1"/>
          <p:nvPr/>
        </p:nvSpPr>
        <p:spPr>
          <a:xfrm>
            <a:off x="7610676" y="5238103"/>
            <a:ext cx="607859" cy="646331"/>
          </a:xfrm>
          <a:prstGeom prst="rect">
            <a:avLst/>
          </a:prstGeom>
          <a:noFill/>
        </p:spPr>
        <p:txBody>
          <a:bodyPr wrap="none" rtlCol="0">
            <a:spAutoFit/>
          </a:bodyPr>
          <a:lstStyle/>
          <a:p>
            <a:r>
              <a:rPr lang="en-US" sz="3600" dirty="0">
                <a:solidFill>
                  <a:schemeClr val="bg1"/>
                </a:solidFill>
              </a:rPr>
              <a:t>… </a:t>
            </a:r>
          </a:p>
        </p:txBody>
      </p:sp>
      <p:cxnSp>
        <p:nvCxnSpPr>
          <p:cNvPr id="14" name="Straight Connector 13">
            <a:extLst>
              <a:ext uri="{FF2B5EF4-FFF2-40B4-BE49-F238E27FC236}">
                <a16:creationId xmlns:a16="http://schemas.microsoft.com/office/drawing/2014/main" id="{7934005A-C19B-1467-3727-B3BB08655618}"/>
              </a:ext>
            </a:extLst>
          </p:cNvPr>
          <p:cNvCxnSpPr>
            <a:cxnSpLocks/>
            <a:stCxn id="5" idx="0"/>
          </p:cNvCxnSpPr>
          <p:nvPr/>
        </p:nvCxnSpPr>
        <p:spPr>
          <a:xfrm flipV="1">
            <a:off x="3180613" y="2013110"/>
            <a:ext cx="2061148" cy="79228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14252-008F-6836-9040-EFC7D0C0AD5E}"/>
              </a:ext>
            </a:extLst>
          </p:cNvPr>
          <p:cNvCxnSpPr>
            <a:cxnSpLocks/>
            <a:endCxn id="9" idx="1"/>
          </p:cNvCxnSpPr>
          <p:nvPr/>
        </p:nvCxnSpPr>
        <p:spPr>
          <a:xfrm>
            <a:off x="5221773" y="2013110"/>
            <a:ext cx="179382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3E33BA-0162-53DD-4B26-5D64971B53FF}"/>
              </a:ext>
            </a:extLst>
          </p:cNvPr>
          <p:cNvCxnSpPr>
            <a:cxnSpLocks/>
            <a:stCxn id="4" idx="3"/>
            <a:endCxn id="10" idx="1"/>
          </p:cNvCxnSpPr>
          <p:nvPr/>
        </p:nvCxnSpPr>
        <p:spPr>
          <a:xfrm flipV="1">
            <a:off x="5046888" y="3321620"/>
            <a:ext cx="1968708" cy="51809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AE37D6-9FD6-81B3-E1A2-73D1F597A94F}"/>
              </a:ext>
            </a:extLst>
          </p:cNvPr>
          <p:cNvCxnSpPr>
            <a:cxnSpLocks/>
            <a:endCxn id="11" idx="1"/>
          </p:cNvCxnSpPr>
          <p:nvPr/>
        </p:nvCxnSpPr>
        <p:spPr>
          <a:xfrm flipV="1">
            <a:off x="4496642" y="4627036"/>
            <a:ext cx="2518554" cy="47187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9120CBE-BF50-C1FF-4320-0D4EE56EA23A}"/>
              </a:ext>
            </a:extLst>
          </p:cNvPr>
          <p:cNvGrpSpPr/>
          <p:nvPr/>
        </p:nvGrpSpPr>
        <p:grpSpPr>
          <a:xfrm>
            <a:off x="4579652" y="6213230"/>
            <a:ext cx="7612348" cy="639715"/>
            <a:chOff x="4579652" y="6213230"/>
            <a:chExt cx="7612348" cy="639715"/>
          </a:xfrm>
        </p:grpSpPr>
        <p:sp>
          <p:nvSpPr>
            <p:cNvPr id="8" name="Rectangle 7">
              <a:extLst>
                <a:ext uri="{FF2B5EF4-FFF2-40B4-BE49-F238E27FC236}">
                  <a16:creationId xmlns:a16="http://schemas.microsoft.com/office/drawing/2014/main" id="{07126AB7-62BC-F78E-B8C4-25250414103F}"/>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ue and orange logo with a star&#10;&#10;Description automatically generated with low confidence">
              <a:extLst>
                <a:ext uri="{FF2B5EF4-FFF2-40B4-BE49-F238E27FC236}">
                  <a16:creationId xmlns:a16="http://schemas.microsoft.com/office/drawing/2014/main" id="{FCB0574D-AE05-BA9F-313B-444BADB9866F}"/>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15" name="Picture 14" descr="Blue letters on a black background&#10;&#10;Description automatically generated with medium confidence">
              <a:extLst>
                <a:ext uri="{FF2B5EF4-FFF2-40B4-BE49-F238E27FC236}">
                  <a16:creationId xmlns:a16="http://schemas.microsoft.com/office/drawing/2014/main" id="{508492E5-5102-8763-B8D4-4AF272621DE4}"/>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7" name="Picture 16" descr="A picture containing graphics, graphic design, font, logo&#10;&#10;Description automatically generated">
              <a:extLst>
                <a:ext uri="{FF2B5EF4-FFF2-40B4-BE49-F238E27FC236}">
                  <a16:creationId xmlns:a16="http://schemas.microsoft.com/office/drawing/2014/main" id="{7024A0DE-0C71-EDE5-CE27-6684CD21EEB0}"/>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8" name="Picture 17" descr="A blue text on a black background&#10;&#10;Description automatically generated with medium confidence">
              <a:extLst>
                <a:ext uri="{FF2B5EF4-FFF2-40B4-BE49-F238E27FC236}">
                  <a16:creationId xmlns:a16="http://schemas.microsoft.com/office/drawing/2014/main" id="{86E3D0FE-C2C6-5A1D-3D7B-550764BA535A}"/>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9" name="Picture 18" descr="A black and white sign with white text&#10;&#10;Description automatically generated with low confidence">
              <a:extLst>
                <a:ext uri="{FF2B5EF4-FFF2-40B4-BE49-F238E27FC236}">
                  <a16:creationId xmlns:a16="http://schemas.microsoft.com/office/drawing/2014/main" id="{8BF70E44-2653-6B4B-FF1C-A7B1D192830A}"/>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779403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1319-1547-3B11-0DDF-79592A33CC3B}"/>
              </a:ext>
            </a:extLst>
          </p:cNvPr>
          <p:cNvSpPr>
            <a:spLocks noGrp="1"/>
          </p:cNvSpPr>
          <p:nvPr>
            <p:ph type="title"/>
          </p:nvPr>
        </p:nvSpPr>
        <p:spPr/>
        <p:txBody>
          <a:bodyPr/>
          <a:lstStyle/>
          <a:p>
            <a:r>
              <a:rPr lang="en-US" dirty="0"/>
              <a:t>Anatomical structure detection</a:t>
            </a:r>
          </a:p>
        </p:txBody>
      </p:sp>
      <p:sp>
        <p:nvSpPr>
          <p:cNvPr id="3" name="Content Placeholder 2">
            <a:extLst>
              <a:ext uri="{FF2B5EF4-FFF2-40B4-BE49-F238E27FC236}">
                <a16:creationId xmlns:a16="http://schemas.microsoft.com/office/drawing/2014/main" id="{5C348ED7-14A6-2563-74EE-F6D8F3A0E888}"/>
              </a:ext>
            </a:extLst>
          </p:cNvPr>
          <p:cNvSpPr>
            <a:spLocks noGrp="1"/>
          </p:cNvSpPr>
          <p:nvPr>
            <p:ph idx="1"/>
          </p:nvPr>
        </p:nvSpPr>
        <p:spPr/>
        <p:txBody>
          <a:bodyPr/>
          <a:lstStyle/>
          <a:p>
            <a:r>
              <a:rPr lang="en-US" dirty="0"/>
              <a:t>Using Faster R-CNN</a:t>
            </a:r>
          </a:p>
        </p:txBody>
      </p:sp>
      <p:pic>
        <p:nvPicPr>
          <p:cNvPr id="2050" name="Picture 2" descr="X ray - Free healthcare and medical icons">
            <a:extLst>
              <a:ext uri="{FF2B5EF4-FFF2-40B4-BE49-F238E27FC236}">
                <a16:creationId xmlns:a16="http://schemas.microsoft.com/office/drawing/2014/main" id="{1C07E091-D31B-7DDA-F491-03E582765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959" y="2555536"/>
            <a:ext cx="3005733" cy="30057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E4C53E-1CF0-65FE-1389-B66EEB071DE4}"/>
              </a:ext>
            </a:extLst>
          </p:cNvPr>
          <p:cNvSpPr/>
          <p:nvPr/>
        </p:nvSpPr>
        <p:spPr>
          <a:xfrm>
            <a:off x="4072528" y="2850367"/>
            <a:ext cx="974360" cy="1978702"/>
          </a:xfrm>
          <a:prstGeom prst="rect">
            <a:avLst/>
          </a:prstGeom>
          <a:noFill/>
          <a:ln w="412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17033B-6827-E538-AF6E-03DE623C80AD}"/>
              </a:ext>
            </a:extLst>
          </p:cNvPr>
          <p:cNvSpPr/>
          <p:nvPr/>
        </p:nvSpPr>
        <p:spPr>
          <a:xfrm>
            <a:off x="2693433" y="2805397"/>
            <a:ext cx="974360" cy="1978702"/>
          </a:xfrm>
          <a:prstGeom prst="rect">
            <a:avLst/>
          </a:prstGeom>
          <a:noFill/>
          <a:ln w="412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9484BC-1D67-6E89-6DC5-687A8F9E91F8}"/>
              </a:ext>
            </a:extLst>
          </p:cNvPr>
          <p:cNvSpPr/>
          <p:nvPr/>
        </p:nvSpPr>
        <p:spPr>
          <a:xfrm>
            <a:off x="3113156" y="3854708"/>
            <a:ext cx="1481323" cy="1224222"/>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8A5D92E-CF16-8E4B-4B67-50105CA6135B}"/>
              </a:ext>
            </a:extLst>
          </p:cNvPr>
          <p:cNvSpPr/>
          <p:nvPr/>
        </p:nvSpPr>
        <p:spPr>
          <a:xfrm>
            <a:off x="7015596" y="1632734"/>
            <a:ext cx="1798820" cy="76075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Right lung</a:t>
            </a:r>
          </a:p>
        </p:txBody>
      </p:sp>
      <p:sp>
        <p:nvSpPr>
          <p:cNvPr id="10" name="Rounded Rectangle 9">
            <a:extLst>
              <a:ext uri="{FF2B5EF4-FFF2-40B4-BE49-F238E27FC236}">
                <a16:creationId xmlns:a16="http://schemas.microsoft.com/office/drawing/2014/main" id="{D95FC6D6-7AAF-6635-E8D5-06C1C1519EDC}"/>
              </a:ext>
            </a:extLst>
          </p:cNvPr>
          <p:cNvSpPr/>
          <p:nvPr/>
        </p:nvSpPr>
        <p:spPr>
          <a:xfrm>
            <a:off x="7015596" y="2941244"/>
            <a:ext cx="1798820" cy="76075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Left lung</a:t>
            </a:r>
          </a:p>
        </p:txBody>
      </p:sp>
      <p:sp>
        <p:nvSpPr>
          <p:cNvPr id="11" name="Rounded Rectangle 10">
            <a:extLst>
              <a:ext uri="{FF2B5EF4-FFF2-40B4-BE49-F238E27FC236}">
                <a16:creationId xmlns:a16="http://schemas.microsoft.com/office/drawing/2014/main" id="{A642FCFA-A5E1-6F53-5F6D-CFBEB6F23F32}"/>
              </a:ext>
            </a:extLst>
          </p:cNvPr>
          <p:cNvSpPr/>
          <p:nvPr/>
        </p:nvSpPr>
        <p:spPr>
          <a:xfrm>
            <a:off x="7015196" y="4246660"/>
            <a:ext cx="1798820" cy="760751"/>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Heart</a:t>
            </a:r>
          </a:p>
        </p:txBody>
      </p:sp>
      <p:sp>
        <p:nvSpPr>
          <p:cNvPr id="12" name="TextBox 11">
            <a:extLst>
              <a:ext uri="{FF2B5EF4-FFF2-40B4-BE49-F238E27FC236}">
                <a16:creationId xmlns:a16="http://schemas.microsoft.com/office/drawing/2014/main" id="{0C17BC52-E835-EF99-7B1C-755AE70C8F3D}"/>
              </a:ext>
            </a:extLst>
          </p:cNvPr>
          <p:cNvSpPr txBox="1"/>
          <p:nvPr/>
        </p:nvSpPr>
        <p:spPr>
          <a:xfrm>
            <a:off x="7610676" y="5238103"/>
            <a:ext cx="607859" cy="646331"/>
          </a:xfrm>
          <a:prstGeom prst="rect">
            <a:avLst/>
          </a:prstGeom>
          <a:noFill/>
        </p:spPr>
        <p:txBody>
          <a:bodyPr wrap="none" rtlCol="0">
            <a:spAutoFit/>
          </a:bodyPr>
          <a:lstStyle/>
          <a:p>
            <a:r>
              <a:rPr lang="en-US" sz="3600" dirty="0">
                <a:solidFill>
                  <a:schemeClr val="bg1"/>
                </a:solidFill>
              </a:rPr>
              <a:t>… </a:t>
            </a:r>
          </a:p>
        </p:txBody>
      </p:sp>
      <p:cxnSp>
        <p:nvCxnSpPr>
          <p:cNvPr id="14" name="Straight Connector 13">
            <a:extLst>
              <a:ext uri="{FF2B5EF4-FFF2-40B4-BE49-F238E27FC236}">
                <a16:creationId xmlns:a16="http://schemas.microsoft.com/office/drawing/2014/main" id="{7934005A-C19B-1467-3727-B3BB08655618}"/>
              </a:ext>
            </a:extLst>
          </p:cNvPr>
          <p:cNvCxnSpPr>
            <a:cxnSpLocks/>
            <a:stCxn id="5" idx="0"/>
          </p:cNvCxnSpPr>
          <p:nvPr/>
        </p:nvCxnSpPr>
        <p:spPr>
          <a:xfrm flipV="1">
            <a:off x="3180613" y="2013110"/>
            <a:ext cx="2061148" cy="79228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14252-008F-6836-9040-EFC7D0C0AD5E}"/>
              </a:ext>
            </a:extLst>
          </p:cNvPr>
          <p:cNvCxnSpPr>
            <a:cxnSpLocks/>
            <a:endCxn id="9" idx="1"/>
          </p:cNvCxnSpPr>
          <p:nvPr/>
        </p:nvCxnSpPr>
        <p:spPr>
          <a:xfrm>
            <a:off x="5221773" y="2013110"/>
            <a:ext cx="179382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3E33BA-0162-53DD-4B26-5D64971B53FF}"/>
              </a:ext>
            </a:extLst>
          </p:cNvPr>
          <p:cNvCxnSpPr>
            <a:cxnSpLocks/>
            <a:stCxn id="4" idx="3"/>
            <a:endCxn id="10" idx="1"/>
          </p:cNvCxnSpPr>
          <p:nvPr/>
        </p:nvCxnSpPr>
        <p:spPr>
          <a:xfrm flipV="1">
            <a:off x="5046888" y="3321620"/>
            <a:ext cx="1968708" cy="518098"/>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AE37D6-9FD6-81B3-E1A2-73D1F597A94F}"/>
              </a:ext>
            </a:extLst>
          </p:cNvPr>
          <p:cNvCxnSpPr>
            <a:cxnSpLocks/>
            <a:endCxn id="11" idx="1"/>
          </p:cNvCxnSpPr>
          <p:nvPr/>
        </p:nvCxnSpPr>
        <p:spPr>
          <a:xfrm flipV="1">
            <a:off x="4496642" y="4627036"/>
            <a:ext cx="2518554" cy="47187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DCF1C2-9E79-51D2-980A-BB1AFDD0A66D}"/>
              </a:ext>
            </a:extLst>
          </p:cNvPr>
          <p:cNvSpPr/>
          <p:nvPr/>
        </p:nvSpPr>
        <p:spPr>
          <a:xfrm>
            <a:off x="9454897" y="2072965"/>
            <a:ext cx="2061148" cy="385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Anatomical  feature</a:t>
            </a:r>
          </a:p>
        </p:txBody>
      </p:sp>
      <p:sp>
        <p:nvSpPr>
          <p:cNvPr id="13" name="Rectangle 12">
            <a:extLst>
              <a:ext uri="{FF2B5EF4-FFF2-40B4-BE49-F238E27FC236}">
                <a16:creationId xmlns:a16="http://schemas.microsoft.com/office/drawing/2014/main" id="{55DFF6AC-59F7-B6F9-2306-2156E3D3CC06}"/>
              </a:ext>
            </a:extLst>
          </p:cNvPr>
          <p:cNvSpPr/>
          <p:nvPr/>
        </p:nvSpPr>
        <p:spPr>
          <a:xfrm>
            <a:off x="9454897" y="1534510"/>
            <a:ext cx="2061148" cy="385034"/>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  feature</a:t>
            </a:r>
          </a:p>
        </p:txBody>
      </p:sp>
      <p:sp>
        <p:nvSpPr>
          <p:cNvPr id="17" name="Left Brace 16">
            <a:extLst>
              <a:ext uri="{FF2B5EF4-FFF2-40B4-BE49-F238E27FC236}">
                <a16:creationId xmlns:a16="http://schemas.microsoft.com/office/drawing/2014/main" id="{EDA359EA-8A82-C56E-7495-EFE676D7F896}"/>
              </a:ext>
            </a:extLst>
          </p:cNvPr>
          <p:cNvSpPr/>
          <p:nvPr/>
        </p:nvSpPr>
        <p:spPr>
          <a:xfrm>
            <a:off x="8991125" y="1687413"/>
            <a:ext cx="287063" cy="760751"/>
          </a:xfrm>
          <a:prstGeom prst="leftBrace">
            <a:avLst>
              <a:gd name="adj1" fmla="val 56952"/>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A6A3A6AB-70B2-7391-61D3-9E6638499C49}"/>
              </a:ext>
            </a:extLst>
          </p:cNvPr>
          <p:cNvSpPr/>
          <p:nvPr/>
        </p:nvSpPr>
        <p:spPr>
          <a:xfrm>
            <a:off x="9423366" y="3376248"/>
            <a:ext cx="2061148" cy="385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Anatomical  feature</a:t>
            </a:r>
          </a:p>
        </p:txBody>
      </p:sp>
      <p:sp>
        <p:nvSpPr>
          <p:cNvPr id="19" name="Rectangle 18">
            <a:extLst>
              <a:ext uri="{FF2B5EF4-FFF2-40B4-BE49-F238E27FC236}">
                <a16:creationId xmlns:a16="http://schemas.microsoft.com/office/drawing/2014/main" id="{53626A62-7872-F6F4-B059-02E168507037}"/>
              </a:ext>
            </a:extLst>
          </p:cNvPr>
          <p:cNvSpPr/>
          <p:nvPr/>
        </p:nvSpPr>
        <p:spPr>
          <a:xfrm>
            <a:off x="9423366" y="2837793"/>
            <a:ext cx="2061148" cy="385034"/>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  feature</a:t>
            </a:r>
          </a:p>
        </p:txBody>
      </p:sp>
      <p:sp>
        <p:nvSpPr>
          <p:cNvPr id="20" name="Left Brace 19">
            <a:extLst>
              <a:ext uri="{FF2B5EF4-FFF2-40B4-BE49-F238E27FC236}">
                <a16:creationId xmlns:a16="http://schemas.microsoft.com/office/drawing/2014/main" id="{5D30513C-6155-2CE7-B04B-EE28709AD5C1}"/>
              </a:ext>
            </a:extLst>
          </p:cNvPr>
          <p:cNvSpPr/>
          <p:nvPr/>
        </p:nvSpPr>
        <p:spPr>
          <a:xfrm>
            <a:off x="8959594" y="2990696"/>
            <a:ext cx="287063" cy="760751"/>
          </a:xfrm>
          <a:prstGeom prst="leftBrace">
            <a:avLst>
              <a:gd name="adj1" fmla="val 56952"/>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8A4F183C-41EB-CDA1-2FB0-500AB0D6E847}"/>
              </a:ext>
            </a:extLst>
          </p:cNvPr>
          <p:cNvSpPr/>
          <p:nvPr/>
        </p:nvSpPr>
        <p:spPr>
          <a:xfrm>
            <a:off x="9391835" y="4669021"/>
            <a:ext cx="2061148" cy="385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Anatomical  feature</a:t>
            </a:r>
          </a:p>
        </p:txBody>
      </p:sp>
      <p:sp>
        <p:nvSpPr>
          <p:cNvPr id="23" name="Rectangle 22">
            <a:extLst>
              <a:ext uri="{FF2B5EF4-FFF2-40B4-BE49-F238E27FC236}">
                <a16:creationId xmlns:a16="http://schemas.microsoft.com/office/drawing/2014/main" id="{4448AA55-B8B1-8994-E261-F2245066DE64}"/>
              </a:ext>
            </a:extLst>
          </p:cNvPr>
          <p:cNvSpPr/>
          <p:nvPr/>
        </p:nvSpPr>
        <p:spPr>
          <a:xfrm>
            <a:off x="9391835" y="4130566"/>
            <a:ext cx="2061148" cy="385034"/>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  feature</a:t>
            </a:r>
          </a:p>
        </p:txBody>
      </p:sp>
      <p:sp>
        <p:nvSpPr>
          <p:cNvPr id="24" name="Left Brace 23">
            <a:extLst>
              <a:ext uri="{FF2B5EF4-FFF2-40B4-BE49-F238E27FC236}">
                <a16:creationId xmlns:a16="http://schemas.microsoft.com/office/drawing/2014/main" id="{5152FCF7-E638-0FE4-ACAC-4BEDAC0BA181}"/>
              </a:ext>
            </a:extLst>
          </p:cNvPr>
          <p:cNvSpPr/>
          <p:nvPr/>
        </p:nvSpPr>
        <p:spPr>
          <a:xfrm>
            <a:off x="8928063" y="4283469"/>
            <a:ext cx="287063" cy="760751"/>
          </a:xfrm>
          <a:prstGeom prst="leftBrace">
            <a:avLst>
              <a:gd name="adj1" fmla="val 56952"/>
              <a:gd name="adj2" fmla="val 50000"/>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525A6FF7-6B57-87F7-6B4D-85003643B269}"/>
              </a:ext>
            </a:extLst>
          </p:cNvPr>
          <p:cNvGrpSpPr/>
          <p:nvPr/>
        </p:nvGrpSpPr>
        <p:grpSpPr>
          <a:xfrm>
            <a:off x="4579652" y="6213230"/>
            <a:ext cx="7612348" cy="639715"/>
            <a:chOff x="4579652" y="6213230"/>
            <a:chExt cx="7612348" cy="639715"/>
          </a:xfrm>
        </p:grpSpPr>
        <p:sp>
          <p:nvSpPr>
            <p:cNvPr id="15" name="Rectangle 14">
              <a:extLst>
                <a:ext uri="{FF2B5EF4-FFF2-40B4-BE49-F238E27FC236}">
                  <a16:creationId xmlns:a16="http://schemas.microsoft.com/office/drawing/2014/main" id="{A2BF6FEE-EC76-CF7B-B86E-28C0A874C93C}"/>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blue and orange logo with a star&#10;&#10;Description automatically generated with low confidence">
              <a:extLst>
                <a:ext uri="{FF2B5EF4-FFF2-40B4-BE49-F238E27FC236}">
                  <a16:creationId xmlns:a16="http://schemas.microsoft.com/office/drawing/2014/main" id="{876264C0-F24D-3FC1-9FC3-9027EECB04AE}"/>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27" name="Picture 26" descr="Blue letters on a black background&#10;&#10;Description automatically generated with medium confidence">
              <a:extLst>
                <a:ext uri="{FF2B5EF4-FFF2-40B4-BE49-F238E27FC236}">
                  <a16:creationId xmlns:a16="http://schemas.microsoft.com/office/drawing/2014/main" id="{F36CD61C-8049-C1A7-E1D8-56BF5C232697}"/>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28" name="Picture 27" descr="A picture containing graphics, graphic design, font, logo&#10;&#10;Description automatically generated">
              <a:extLst>
                <a:ext uri="{FF2B5EF4-FFF2-40B4-BE49-F238E27FC236}">
                  <a16:creationId xmlns:a16="http://schemas.microsoft.com/office/drawing/2014/main" id="{8A90A2F1-D954-2903-5636-63D6E5AB0BA7}"/>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29" name="Picture 28" descr="A blue text on a black background&#10;&#10;Description automatically generated with medium confidence">
              <a:extLst>
                <a:ext uri="{FF2B5EF4-FFF2-40B4-BE49-F238E27FC236}">
                  <a16:creationId xmlns:a16="http://schemas.microsoft.com/office/drawing/2014/main" id="{C6BBB596-8FE2-DE36-AF6D-1863943BB567}"/>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30" name="Picture 29" descr="A black and white sign with white text&#10;&#10;Description automatically generated with low confidence">
              <a:extLst>
                <a:ext uri="{FF2B5EF4-FFF2-40B4-BE49-F238E27FC236}">
                  <a16:creationId xmlns:a16="http://schemas.microsoft.com/office/drawing/2014/main" id="{14EC99E3-5361-1687-2EBE-F2D58C37889B}"/>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38987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29F-AF4D-E2E5-5BEC-AD0AD184D45C}"/>
              </a:ext>
            </a:extLst>
          </p:cNvPr>
          <p:cNvSpPr>
            <a:spLocks noGrp="1"/>
          </p:cNvSpPr>
          <p:nvPr>
            <p:ph type="title"/>
          </p:nvPr>
        </p:nvSpPr>
        <p:spPr/>
        <p:txBody>
          <a:bodyPr/>
          <a:lstStyle/>
          <a:p>
            <a:r>
              <a:rPr lang="en-US" dirty="0"/>
              <a:t>Method</a:t>
            </a:r>
          </a:p>
        </p:txBody>
      </p:sp>
      <p:pic>
        <p:nvPicPr>
          <p:cNvPr id="7" name="Picture 6" descr="A picture containing text, screenshot, multimedia software, software&#10;&#10;Description automatically generated">
            <a:extLst>
              <a:ext uri="{FF2B5EF4-FFF2-40B4-BE49-F238E27FC236}">
                <a16:creationId xmlns:a16="http://schemas.microsoft.com/office/drawing/2014/main" id="{FD245955-ED2E-CC60-42B1-48B567CC30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4000"/>
                    </a14:imgEffect>
                  </a14:imgLayer>
                </a14:imgProps>
              </a:ext>
            </a:extLst>
          </a:blip>
          <a:stretch>
            <a:fillRect/>
          </a:stretch>
        </p:blipFill>
        <p:spPr>
          <a:xfrm>
            <a:off x="1288491" y="1199475"/>
            <a:ext cx="10007038" cy="4808796"/>
          </a:xfrm>
          <a:prstGeom prst="rect">
            <a:avLst/>
          </a:prstGeom>
          <a:solidFill>
            <a:schemeClr val="bg1">
              <a:lumMod val="85000"/>
            </a:schemeClr>
          </a:solidFill>
        </p:spPr>
      </p:pic>
      <p:grpSp>
        <p:nvGrpSpPr>
          <p:cNvPr id="3" name="Group 2">
            <a:extLst>
              <a:ext uri="{FF2B5EF4-FFF2-40B4-BE49-F238E27FC236}">
                <a16:creationId xmlns:a16="http://schemas.microsoft.com/office/drawing/2014/main" id="{1ABA156F-E25A-DD57-3224-7462320F3645}"/>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01B3342D-C379-3330-462A-E9F2DD8B3E9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FE3FA98F-4412-E47D-B8FB-B495BD7E1071}"/>
                </a:ext>
              </a:extLst>
            </p:cNvPr>
            <p:cNvPicPr>
              <a:picLocks noChangeAspect="1"/>
            </p:cNvPicPr>
            <p:nvPr/>
          </p:nvPicPr>
          <p:blipFill>
            <a:blip r:embed="rId5"/>
            <a:stretch>
              <a:fillRect/>
            </a:stretch>
          </p:blipFill>
          <p:spPr>
            <a:xfrm>
              <a:off x="4579652" y="6338082"/>
              <a:ext cx="696080" cy="386711"/>
            </a:xfrm>
            <a:prstGeom prst="rect">
              <a:avLst/>
            </a:prstGeom>
          </p:spPr>
        </p:pic>
        <p:pic>
          <p:nvPicPr>
            <p:cNvPr id="6" name="Picture 5" descr="Blue letters on a black background&#10;&#10;Description automatically generated with medium confidence">
              <a:extLst>
                <a:ext uri="{FF2B5EF4-FFF2-40B4-BE49-F238E27FC236}">
                  <a16:creationId xmlns:a16="http://schemas.microsoft.com/office/drawing/2014/main" id="{D82F2D8D-4E26-5A53-7A7C-A7672A31FCC6}"/>
                </a:ext>
              </a:extLst>
            </p:cNvPr>
            <p:cNvPicPr>
              <a:picLocks noChangeAspect="1"/>
            </p:cNvPicPr>
            <p:nvPr/>
          </p:nvPicPr>
          <p:blipFill>
            <a:blip r:embed="rId6"/>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6EB95912-481E-1A30-5236-78ADE1EDCE09}"/>
                </a:ext>
              </a:extLst>
            </p:cNvPr>
            <p:cNvPicPr>
              <a:picLocks noChangeAspect="1"/>
            </p:cNvPicPr>
            <p:nvPr/>
          </p:nvPicPr>
          <p:blipFill>
            <a:blip r:embed="rId7"/>
            <a:stretch>
              <a:fillRect/>
            </a:stretch>
          </p:blipFill>
          <p:spPr>
            <a:xfrm>
              <a:off x="6858023" y="6338082"/>
              <a:ext cx="1511620" cy="390009"/>
            </a:xfrm>
            <a:prstGeom prst="rect">
              <a:avLst/>
            </a:prstGeom>
            <a:solidFill>
              <a:schemeClr val="bg1"/>
            </a:solidFill>
          </p:spPr>
        </p:pic>
        <p:pic>
          <p:nvPicPr>
            <p:cNvPr id="9" name="Picture 8" descr="A blue text on a black background&#10;&#10;Description automatically generated with medium confidence">
              <a:extLst>
                <a:ext uri="{FF2B5EF4-FFF2-40B4-BE49-F238E27FC236}">
                  <a16:creationId xmlns:a16="http://schemas.microsoft.com/office/drawing/2014/main" id="{828EB796-4B3F-1DAF-3DA6-A43CEF379B03}"/>
                </a:ext>
              </a:extLst>
            </p:cNvPr>
            <p:cNvPicPr>
              <a:picLocks noChangeAspect="1"/>
            </p:cNvPicPr>
            <p:nvPr/>
          </p:nvPicPr>
          <p:blipFill>
            <a:blip r:embed="rId8"/>
            <a:stretch>
              <a:fillRect/>
            </a:stretch>
          </p:blipFill>
          <p:spPr>
            <a:xfrm>
              <a:off x="8499306" y="6338082"/>
              <a:ext cx="1978935" cy="390009"/>
            </a:xfrm>
            <a:prstGeom prst="rect">
              <a:avLst/>
            </a:prstGeom>
            <a:solidFill>
              <a:schemeClr val="tx1"/>
            </a:solidFill>
          </p:spPr>
        </p:pic>
        <p:pic>
          <p:nvPicPr>
            <p:cNvPr id="10" name="Picture 9" descr="A black and white sign with white text&#10;&#10;Description automatically generated with low confidence">
              <a:extLst>
                <a:ext uri="{FF2B5EF4-FFF2-40B4-BE49-F238E27FC236}">
                  <a16:creationId xmlns:a16="http://schemas.microsoft.com/office/drawing/2014/main" id="{4FC00406-AB74-7AD3-D2CA-D5BE6CB3FB99}"/>
                </a:ext>
              </a:extLst>
            </p:cNvPr>
            <p:cNvPicPr>
              <a:picLocks noChangeAspect="1"/>
            </p:cNvPicPr>
            <p:nvPr/>
          </p:nvPicPr>
          <p:blipFill>
            <a:blip r:embed="rId9"/>
            <a:stretch>
              <a:fillRect/>
            </a:stretch>
          </p:blipFill>
          <p:spPr>
            <a:xfrm>
              <a:off x="10489580" y="6340104"/>
              <a:ext cx="1702420" cy="390009"/>
            </a:xfrm>
            <a:prstGeom prst="rect">
              <a:avLst/>
            </a:prstGeom>
            <a:solidFill>
              <a:schemeClr val="tx1"/>
            </a:solidFill>
          </p:spPr>
        </p:pic>
      </p:grpSp>
      <p:pic>
        <p:nvPicPr>
          <p:cNvPr id="11" name="Picture 10" descr="A picture containing text, screenshot, multimedia software, software&#10;&#10;Description automatically generated">
            <a:extLst>
              <a:ext uri="{FF2B5EF4-FFF2-40B4-BE49-F238E27FC236}">
                <a16:creationId xmlns:a16="http://schemas.microsoft.com/office/drawing/2014/main" id="{C09575E9-9CA9-4A9B-172C-7FCC1CAA5424}"/>
              </a:ext>
            </a:extLst>
          </p:cNvPr>
          <p:cNvPicPr>
            <a:picLocks noChangeAspect="1"/>
          </p:cNvPicPr>
          <p:nvPr/>
        </p:nvPicPr>
        <p:blipFill rotWithShape="1">
          <a:blip r:embed="rId10"/>
          <a:srcRect l="48041" t="21644" r="38976" b="7274"/>
          <a:stretch/>
        </p:blipFill>
        <p:spPr>
          <a:xfrm>
            <a:off x="6096000" y="2240280"/>
            <a:ext cx="1299210" cy="3418246"/>
          </a:xfrm>
          <a:prstGeom prst="rect">
            <a:avLst/>
          </a:prstGeom>
          <a:solidFill>
            <a:schemeClr val="bg1"/>
          </a:solidFill>
        </p:spPr>
      </p:pic>
    </p:spTree>
    <p:extLst>
      <p:ext uri="{BB962C8B-B14F-4D97-AF65-F5344CB8AC3E}">
        <p14:creationId xmlns:p14="http://schemas.microsoft.com/office/powerpoint/2010/main" val="174275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Multi-relationship Graph Module</a:t>
            </a:r>
          </a:p>
        </p:txBody>
      </p:sp>
      <p:sp>
        <p:nvSpPr>
          <p:cNvPr id="3" name="Content Placeholder 2">
            <a:extLst>
              <a:ext uri="{FF2B5EF4-FFF2-40B4-BE49-F238E27FC236}">
                <a16:creationId xmlns:a16="http://schemas.microsoft.com/office/drawing/2014/main" id="{94392F2B-D2F3-B0A2-182D-42FD1EF78990}"/>
              </a:ext>
            </a:extLst>
          </p:cNvPr>
          <p:cNvSpPr>
            <a:spLocks noGrp="1"/>
          </p:cNvSpPr>
          <p:nvPr>
            <p:ph idx="1"/>
          </p:nvPr>
        </p:nvSpPr>
        <p:spPr>
          <a:xfrm>
            <a:off x="442415" y="1179700"/>
            <a:ext cx="4156881" cy="4802186"/>
          </a:xfrm>
        </p:spPr>
        <p:txBody>
          <a:bodyPr>
            <a:normAutofit/>
          </a:bodyPr>
          <a:lstStyle/>
          <a:p>
            <a:r>
              <a:rPr lang="en-US" dirty="0"/>
              <a:t>Implicit graph</a:t>
            </a:r>
          </a:p>
          <a:p>
            <a:r>
              <a:rPr lang="en-US" dirty="0"/>
              <a:t>Spatial graph</a:t>
            </a:r>
          </a:p>
          <a:p>
            <a:r>
              <a:rPr lang="en-US" dirty="0"/>
              <a:t>Semantic graph</a:t>
            </a:r>
          </a:p>
        </p:txBody>
      </p:sp>
      <p:pic>
        <p:nvPicPr>
          <p:cNvPr id="4" name="Picture 3">
            <a:extLst>
              <a:ext uri="{FF2B5EF4-FFF2-40B4-BE49-F238E27FC236}">
                <a16:creationId xmlns:a16="http://schemas.microsoft.com/office/drawing/2014/main" id="{8BC9E61E-D6C3-0F5C-4CFF-33B70389F746}"/>
              </a:ext>
            </a:extLst>
          </p:cNvPr>
          <p:cNvPicPr>
            <a:picLocks noChangeAspect="1"/>
          </p:cNvPicPr>
          <p:nvPr/>
        </p:nvPicPr>
        <p:blipFill rotWithShape="1">
          <a:blip r:embed="rId3"/>
          <a:srcRect b="7457"/>
          <a:stretch/>
        </p:blipFill>
        <p:spPr>
          <a:xfrm>
            <a:off x="3985603" y="1179700"/>
            <a:ext cx="7850800" cy="4161557"/>
          </a:xfrm>
          <a:prstGeom prst="rect">
            <a:avLst/>
          </a:prstGeom>
        </p:spPr>
      </p:pic>
      <p:grpSp>
        <p:nvGrpSpPr>
          <p:cNvPr id="5" name="Group 4">
            <a:extLst>
              <a:ext uri="{FF2B5EF4-FFF2-40B4-BE49-F238E27FC236}">
                <a16:creationId xmlns:a16="http://schemas.microsoft.com/office/drawing/2014/main" id="{9A073818-5A45-1204-3E61-4BA7DEF4776E}"/>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0806AEF7-49BC-CC64-2C83-C4624CA6EC50}"/>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8C2D641B-E669-4736-A085-4E903630ECC7}"/>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079E1E3F-A41D-6936-6F1E-9407952363F2}"/>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7F37075A-D8EA-10FB-7399-F9750069FFDD}"/>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F5262B41-5A7A-C670-CDCC-6CB145244487}"/>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CFCA063C-93C7-9A9A-4D88-B195B27EE4AB}"/>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179887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B895-DD28-D147-3ABB-7A04060844C4}"/>
              </a:ext>
            </a:extLst>
          </p:cNvPr>
          <p:cNvSpPr>
            <a:spLocks noGrp="1"/>
          </p:cNvSpPr>
          <p:nvPr>
            <p:ph type="title"/>
          </p:nvPr>
        </p:nvSpPr>
        <p:spPr/>
        <p:txBody>
          <a:bodyPr/>
          <a:lstStyle/>
          <a:p>
            <a:r>
              <a:rPr lang="en-US" dirty="0"/>
              <a:t>Spatial relationship</a:t>
            </a:r>
          </a:p>
        </p:txBody>
      </p:sp>
      <p:sp>
        <p:nvSpPr>
          <p:cNvPr id="3" name="Content Placeholder 2">
            <a:extLst>
              <a:ext uri="{FF2B5EF4-FFF2-40B4-BE49-F238E27FC236}">
                <a16:creationId xmlns:a16="http://schemas.microsoft.com/office/drawing/2014/main" id="{149A5713-4C0B-775F-3159-60469C296F9D}"/>
              </a:ext>
            </a:extLst>
          </p:cNvPr>
          <p:cNvSpPr>
            <a:spLocks noGrp="1"/>
          </p:cNvSpPr>
          <p:nvPr>
            <p:ph idx="1"/>
          </p:nvPr>
        </p:nvSpPr>
        <p:spPr>
          <a:xfrm>
            <a:off x="292103" y="1012533"/>
            <a:ext cx="11607794" cy="5100422"/>
          </a:xfrm>
        </p:spPr>
        <p:txBody>
          <a:bodyPr>
            <a:normAutofit/>
          </a:bodyPr>
          <a:lstStyle/>
          <a:p>
            <a:r>
              <a:rPr lang="en-US" dirty="0"/>
              <a:t>This is inspired by radiologist’s practice of identifying abnormalities based on specific anatomical structures.</a:t>
            </a:r>
          </a:p>
        </p:txBody>
      </p:sp>
      <p:grpSp>
        <p:nvGrpSpPr>
          <p:cNvPr id="4" name="Group 3">
            <a:extLst>
              <a:ext uri="{FF2B5EF4-FFF2-40B4-BE49-F238E27FC236}">
                <a16:creationId xmlns:a16="http://schemas.microsoft.com/office/drawing/2014/main" id="{972C665C-F52F-24D6-081A-D521BE9C3840}"/>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9252D283-92EF-5CC2-B81F-83F2A9BB54FC}"/>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81ECB73B-CE5F-03A4-4359-A9B960F1FDB9}"/>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774DE974-990D-AC19-3A93-B21F81748DA6}"/>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72CFD84E-4A7C-2B5E-9665-650B755321FE}"/>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B67B92A5-23E4-088A-2331-52C302C2633B}"/>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A6AD9D7F-1D39-EBCB-09BF-B922572EC7E3}"/>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grpSp>
        <p:nvGrpSpPr>
          <p:cNvPr id="23" name="Group 22">
            <a:extLst>
              <a:ext uri="{FF2B5EF4-FFF2-40B4-BE49-F238E27FC236}">
                <a16:creationId xmlns:a16="http://schemas.microsoft.com/office/drawing/2014/main" id="{025EA670-E9C8-78FB-7FD9-87453C56544D}"/>
              </a:ext>
            </a:extLst>
          </p:cNvPr>
          <p:cNvGrpSpPr/>
          <p:nvPr/>
        </p:nvGrpSpPr>
        <p:grpSpPr>
          <a:xfrm>
            <a:off x="2188003" y="2000512"/>
            <a:ext cx="7099954" cy="4238740"/>
            <a:chOff x="411891" y="417332"/>
            <a:chExt cx="7099954" cy="4238740"/>
          </a:xfrm>
        </p:grpSpPr>
        <p:pic>
          <p:nvPicPr>
            <p:cNvPr id="12" name="Picture 11">
              <a:extLst>
                <a:ext uri="{FF2B5EF4-FFF2-40B4-BE49-F238E27FC236}">
                  <a16:creationId xmlns:a16="http://schemas.microsoft.com/office/drawing/2014/main" id="{8521B708-3AC8-6223-9B51-BCF16A206E88}"/>
                </a:ext>
              </a:extLst>
            </p:cNvPr>
            <p:cNvPicPr>
              <a:picLocks noChangeAspect="1"/>
            </p:cNvPicPr>
            <p:nvPr/>
          </p:nvPicPr>
          <p:blipFill>
            <a:blip r:embed="rId8"/>
            <a:stretch>
              <a:fillRect/>
            </a:stretch>
          </p:blipFill>
          <p:spPr>
            <a:xfrm>
              <a:off x="2149252" y="427721"/>
              <a:ext cx="3746500" cy="3759200"/>
            </a:xfrm>
            <a:prstGeom prst="rect">
              <a:avLst/>
            </a:prstGeom>
          </p:spPr>
        </p:pic>
        <p:sp>
          <p:nvSpPr>
            <p:cNvPr id="13" name="Rectangles 10">
              <a:extLst>
                <a:ext uri="{FF2B5EF4-FFF2-40B4-BE49-F238E27FC236}">
                  <a16:creationId xmlns:a16="http://schemas.microsoft.com/office/drawing/2014/main" id="{6BB7D5BF-944C-CB98-3C2B-2A1A6E26B869}"/>
                </a:ext>
              </a:extLst>
            </p:cNvPr>
            <p:cNvSpPr/>
            <p:nvPr/>
          </p:nvSpPr>
          <p:spPr>
            <a:xfrm>
              <a:off x="4316095" y="1403350"/>
              <a:ext cx="559435" cy="274320"/>
            </a:xfrm>
            <a:prstGeom prst="rect">
              <a:avLst/>
            </a:prstGeom>
            <a:noFill/>
            <a:ln w="25400">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Yu Gothic UI" panose="020B0500000000000000" pitchFamily="34" charset="-128"/>
                <a:ea typeface="Yu Gothic UI" panose="020B0500000000000000" pitchFamily="34" charset="-128"/>
              </a:endParaRPr>
            </a:p>
          </p:txBody>
        </p:sp>
        <p:sp>
          <p:nvSpPr>
            <p:cNvPr id="14" name="Text Box 11">
              <a:extLst>
                <a:ext uri="{FF2B5EF4-FFF2-40B4-BE49-F238E27FC236}">
                  <a16:creationId xmlns:a16="http://schemas.microsoft.com/office/drawing/2014/main" id="{A7B468A2-4D03-714A-A901-39274F031473}"/>
                </a:ext>
              </a:extLst>
            </p:cNvPr>
            <p:cNvSpPr txBox="1"/>
            <p:nvPr/>
          </p:nvSpPr>
          <p:spPr>
            <a:xfrm>
              <a:off x="4890381" y="1347054"/>
              <a:ext cx="2411238" cy="338554"/>
            </a:xfrm>
            <a:prstGeom prst="rect">
              <a:avLst/>
            </a:prstGeom>
            <a:solidFill>
              <a:schemeClr val="tx1"/>
            </a:solidFill>
          </p:spPr>
          <p:txBody>
            <a:bodyPr wrap="none" rtlCol="0">
              <a:spAutoFit/>
            </a:bodyPr>
            <a:lstStyle/>
            <a:p>
              <a:r>
                <a:rPr lang="en-US" sz="1600" dirty="0">
                  <a:solidFill>
                    <a:srgbClr val="00B0F0"/>
                  </a:solidFill>
                  <a:latin typeface="Yu Gothic UI" panose="020B0500000000000000" pitchFamily="34" charset="-128"/>
                  <a:ea typeface="Yu Gothic UI" panose="020B0500000000000000" pitchFamily="34" charset="-128"/>
                </a:rPr>
                <a:t>5th and 6th rib fractures.</a:t>
              </a:r>
            </a:p>
          </p:txBody>
        </p:sp>
        <p:sp>
          <p:nvSpPr>
            <p:cNvPr id="15" name="Rectangles 12">
              <a:extLst>
                <a:ext uri="{FF2B5EF4-FFF2-40B4-BE49-F238E27FC236}">
                  <a16:creationId xmlns:a16="http://schemas.microsoft.com/office/drawing/2014/main" id="{24A013EB-6F19-F0A8-B635-66AFCCE7DEDD}"/>
                </a:ext>
              </a:extLst>
            </p:cNvPr>
            <p:cNvSpPr/>
            <p:nvPr/>
          </p:nvSpPr>
          <p:spPr>
            <a:xfrm>
              <a:off x="4581525" y="1810385"/>
              <a:ext cx="1042035" cy="1629410"/>
            </a:xfrm>
            <a:prstGeom prst="rect">
              <a:avLst/>
            </a:prstGeom>
            <a:noFill/>
            <a:ln w="254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Yu Gothic UI" panose="020B0500000000000000" pitchFamily="34" charset="-128"/>
                <a:ea typeface="Yu Gothic UI" panose="020B0500000000000000" pitchFamily="34" charset="-128"/>
              </a:endParaRPr>
            </a:p>
          </p:txBody>
        </p:sp>
        <p:sp>
          <p:nvSpPr>
            <p:cNvPr id="16" name="Text Box 13">
              <a:extLst>
                <a:ext uri="{FF2B5EF4-FFF2-40B4-BE49-F238E27FC236}">
                  <a16:creationId xmlns:a16="http://schemas.microsoft.com/office/drawing/2014/main" id="{376E9741-E88B-D977-5245-91647BB9D86C}"/>
                </a:ext>
              </a:extLst>
            </p:cNvPr>
            <p:cNvSpPr txBox="1"/>
            <p:nvPr/>
          </p:nvSpPr>
          <p:spPr>
            <a:xfrm>
              <a:off x="1272688" y="1791642"/>
              <a:ext cx="3281668" cy="584775"/>
            </a:xfrm>
            <a:prstGeom prst="rect">
              <a:avLst/>
            </a:prstGeom>
            <a:solidFill>
              <a:schemeClr val="tx1"/>
            </a:solidFill>
          </p:spPr>
          <p:txBody>
            <a:bodyPr wrap="none" rtlCol="0">
              <a:spAutoFit/>
            </a:bodyPr>
            <a:lstStyle/>
            <a:p>
              <a:r>
                <a:rPr lang="en-US" sz="1600" dirty="0">
                  <a:solidFill>
                    <a:srgbClr val="FFFF00"/>
                  </a:solidFill>
                  <a:latin typeface="Yu Gothic UI" panose="020B0500000000000000" pitchFamily="34" charset="-128"/>
                  <a:ea typeface="Yu Gothic UI" panose="020B0500000000000000" pitchFamily="34" charset="-128"/>
                </a:rPr>
                <a:t>Chest drain tube for the treatment</a:t>
              </a:r>
            </a:p>
            <a:p>
              <a:r>
                <a:rPr lang="en-US" sz="1600" dirty="0">
                  <a:solidFill>
                    <a:srgbClr val="FFFF00"/>
                  </a:solidFill>
                  <a:latin typeface="Yu Gothic UI" panose="020B0500000000000000" pitchFamily="34" charset="-128"/>
                  <a:ea typeface="Yu Gothic UI" panose="020B0500000000000000" pitchFamily="34" charset="-128"/>
                </a:rPr>
                <a:t>of the traumatic pneumothorax.</a:t>
              </a:r>
            </a:p>
          </p:txBody>
        </p:sp>
        <p:sp>
          <p:nvSpPr>
            <p:cNvPr id="17" name="Rectangles 14">
              <a:extLst>
                <a:ext uri="{FF2B5EF4-FFF2-40B4-BE49-F238E27FC236}">
                  <a16:creationId xmlns:a16="http://schemas.microsoft.com/office/drawing/2014/main" id="{331768E5-519A-CB7F-16F5-66EF198022E3}"/>
                </a:ext>
              </a:extLst>
            </p:cNvPr>
            <p:cNvSpPr/>
            <p:nvPr/>
          </p:nvSpPr>
          <p:spPr>
            <a:xfrm>
              <a:off x="4961890" y="2657475"/>
              <a:ext cx="334645" cy="366395"/>
            </a:xfrm>
            <a:prstGeom prst="rect">
              <a:avLst/>
            </a:prstGeom>
            <a:noFill/>
            <a:ln w="254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Yu Gothic UI" panose="020B0500000000000000" pitchFamily="34" charset="-128"/>
                <a:ea typeface="Yu Gothic UI" panose="020B0500000000000000" pitchFamily="34" charset="-128"/>
              </a:endParaRPr>
            </a:p>
          </p:txBody>
        </p:sp>
        <p:sp>
          <p:nvSpPr>
            <p:cNvPr id="18" name="Text Box 15">
              <a:extLst>
                <a:ext uri="{FF2B5EF4-FFF2-40B4-BE49-F238E27FC236}">
                  <a16:creationId xmlns:a16="http://schemas.microsoft.com/office/drawing/2014/main" id="{C04F0053-B80A-1088-DF16-EBF5AC73B54A}"/>
                </a:ext>
              </a:extLst>
            </p:cNvPr>
            <p:cNvSpPr txBox="1"/>
            <p:nvPr/>
          </p:nvSpPr>
          <p:spPr>
            <a:xfrm>
              <a:off x="5330489" y="1828670"/>
              <a:ext cx="2181356" cy="2062103"/>
            </a:xfrm>
            <a:prstGeom prst="rect">
              <a:avLst/>
            </a:prstGeom>
            <a:solidFill>
              <a:schemeClr val="tx1"/>
            </a:solidFill>
          </p:spPr>
          <p:txBody>
            <a:bodyPr wrap="square" rtlCol="0">
              <a:spAutoFit/>
            </a:bodyPr>
            <a:lstStyle/>
            <a:p>
              <a:r>
                <a:rPr lang="en-US" sz="1600" dirty="0">
                  <a:solidFill>
                    <a:srgbClr val="92D050"/>
                  </a:solidFill>
                  <a:latin typeface="Yu Gothic UI" panose="020B0500000000000000" pitchFamily="34" charset="-128"/>
                  <a:ea typeface="Yu Gothic UI" panose="020B0500000000000000" pitchFamily="34" charset="-128"/>
                </a:rPr>
                <a:t>Left CP is relatively sharp, suggesting no evidence of massive pleural effusion.</a:t>
              </a:r>
              <a:r>
                <a:rPr lang="zh-CN" altLang="en-US" sz="1600" dirty="0">
                  <a:solidFill>
                    <a:srgbClr val="92D050"/>
                  </a:solidFill>
                  <a:latin typeface="Yu Gothic UI" panose="020B0500000000000000" pitchFamily="34" charset="-128"/>
                  <a:ea typeface="Yu Gothic UI" panose="020B0500000000000000" pitchFamily="34" charset="-128"/>
                </a:rPr>
                <a:t> </a:t>
              </a:r>
              <a:r>
                <a:rPr lang="en-US" sz="1600" dirty="0">
                  <a:solidFill>
                    <a:srgbClr val="92D050"/>
                  </a:solidFill>
                  <a:latin typeface="Yu Gothic UI" panose="020B0500000000000000" pitchFamily="34" charset="-128"/>
                  <a:ea typeface="Yu Gothic UI" panose="020B0500000000000000" pitchFamily="34" charset="-128"/>
                </a:rPr>
                <a:t>Possibly, previous traumatic hemothorax was also drained by the tube.</a:t>
              </a:r>
            </a:p>
          </p:txBody>
        </p:sp>
        <p:sp>
          <p:nvSpPr>
            <p:cNvPr id="19" name="Rectangles 16">
              <a:extLst>
                <a:ext uri="{FF2B5EF4-FFF2-40B4-BE49-F238E27FC236}">
                  <a16:creationId xmlns:a16="http://schemas.microsoft.com/office/drawing/2014/main" id="{F8AA3B2D-5D98-DCC7-75E7-ACCC42E64DE0}"/>
                </a:ext>
              </a:extLst>
            </p:cNvPr>
            <p:cNvSpPr/>
            <p:nvPr/>
          </p:nvSpPr>
          <p:spPr>
            <a:xfrm>
              <a:off x="4140835" y="2407920"/>
              <a:ext cx="1080770" cy="903605"/>
            </a:xfrm>
            <a:prstGeom prst="rect">
              <a:avLst/>
            </a:prstGeom>
            <a:noFill/>
            <a:ln w="254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C000"/>
                </a:solidFill>
                <a:latin typeface="Yu Gothic UI" panose="020B0500000000000000" pitchFamily="34" charset="-128"/>
                <a:ea typeface="Yu Gothic UI" panose="020B0500000000000000" pitchFamily="34" charset="-128"/>
              </a:endParaRPr>
            </a:p>
          </p:txBody>
        </p:sp>
        <p:sp>
          <p:nvSpPr>
            <p:cNvPr id="20" name="Text Box 17">
              <a:extLst>
                <a:ext uri="{FF2B5EF4-FFF2-40B4-BE49-F238E27FC236}">
                  <a16:creationId xmlns:a16="http://schemas.microsoft.com/office/drawing/2014/main" id="{67EF92C8-5CFE-7BFB-5FD1-EBED3557BEBB}"/>
                </a:ext>
              </a:extLst>
            </p:cNvPr>
            <p:cNvSpPr txBox="1"/>
            <p:nvPr/>
          </p:nvSpPr>
          <p:spPr>
            <a:xfrm>
              <a:off x="411891" y="3332633"/>
              <a:ext cx="4169634" cy="1323439"/>
            </a:xfrm>
            <a:prstGeom prst="rect">
              <a:avLst/>
            </a:prstGeom>
            <a:solidFill>
              <a:schemeClr val="tx1"/>
            </a:solidFill>
          </p:spPr>
          <p:txBody>
            <a:bodyPr wrap="square" rtlCol="0">
              <a:spAutoFit/>
            </a:bodyPr>
            <a:lstStyle/>
            <a:p>
              <a:r>
                <a:rPr lang="en-US" sz="1600" dirty="0">
                  <a:solidFill>
                    <a:srgbClr val="FFC000"/>
                  </a:solidFill>
                  <a:latin typeface="Yu Gothic UI" panose="020B0500000000000000" pitchFamily="34" charset="-128"/>
                  <a:ea typeface="Yu Gothic UI" panose="020B0500000000000000" pitchFamily="34" charset="-128"/>
                </a:rPr>
                <a:t>Elevation of the left diaphragm and opacity in the left lower lung suggests remaining left basilar atelectasis, which can reflect the recovery process of the collapsed left lung due to the pneumothorax.</a:t>
              </a:r>
            </a:p>
          </p:txBody>
        </p:sp>
        <p:sp>
          <p:nvSpPr>
            <p:cNvPr id="21" name="Rectangles 18">
              <a:extLst>
                <a:ext uri="{FF2B5EF4-FFF2-40B4-BE49-F238E27FC236}">
                  <a16:creationId xmlns:a16="http://schemas.microsoft.com/office/drawing/2014/main" id="{EC9B9927-4C0B-5F14-DF65-7EF274600B3F}"/>
                </a:ext>
              </a:extLst>
            </p:cNvPr>
            <p:cNvSpPr/>
            <p:nvPr/>
          </p:nvSpPr>
          <p:spPr>
            <a:xfrm>
              <a:off x="4104640" y="688340"/>
              <a:ext cx="765810" cy="432435"/>
            </a:xfrm>
            <a:prstGeom prst="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Yu Gothic UI" panose="020B0500000000000000" pitchFamily="34" charset="-128"/>
                <a:ea typeface="Yu Gothic UI" panose="020B0500000000000000" pitchFamily="34" charset="-128"/>
              </a:endParaRPr>
            </a:p>
          </p:txBody>
        </p:sp>
        <p:sp>
          <p:nvSpPr>
            <p:cNvPr id="22" name="Text Box 19">
              <a:extLst>
                <a:ext uri="{FF2B5EF4-FFF2-40B4-BE49-F238E27FC236}">
                  <a16:creationId xmlns:a16="http://schemas.microsoft.com/office/drawing/2014/main" id="{514BDBA9-603E-BD7D-B632-8C924A8DC5AD}"/>
                </a:ext>
              </a:extLst>
            </p:cNvPr>
            <p:cNvSpPr txBox="1"/>
            <p:nvPr/>
          </p:nvSpPr>
          <p:spPr>
            <a:xfrm>
              <a:off x="904568" y="417332"/>
              <a:ext cx="3180408" cy="1077218"/>
            </a:xfrm>
            <a:prstGeom prst="rect">
              <a:avLst/>
            </a:prstGeom>
            <a:solidFill>
              <a:schemeClr val="tx1"/>
            </a:solidFill>
          </p:spPr>
          <p:txBody>
            <a:bodyPr wrap="square" rtlCol="0">
              <a:spAutoFit/>
            </a:bodyPr>
            <a:lstStyle/>
            <a:p>
              <a:r>
                <a:rPr lang="en-US" sz="1600" dirty="0">
                  <a:solidFill>
                    <a:srgbClr val="FF0000"/>
                  </a:solidFill>
                  <a:latin typeface="Yu Gothic UI" panose="020B0500000000000000" pitchFamily="34" charset="-128"/>
                  <a:ea typeface="Yu Gothic UI" panose="020B0500000000000000" pitchFamily="34" charset="-128"/>
                </a:rPr>
                <a:t>No evidence of pleural line, </a:t>
              </a:r>
            </a:p>
            <a:p>
              <a:r>
                <a:rPr lang="en-US" sz="1600" dirty="0">
                  <a:solidFill>
                    <a:srgbClr val="FF0000"/>
                  </a:solidFill>
                  <a:latin typeface="Yu Gothic UI" panose="020B0500000000000000" pitchFamily="34" charset="-128"/>
                  <a:ea typeface="Yu Gothic UI" panose="020B0500000000000000" pitchFamily="34" charset="-128"/>
                </a:rPr>
                <a:t>suggesting the successful treatment of traumatic pneumothorax by the chest tube.</a:t>
              </a:r>
            </a:p>
          </p:txBody>
        </p:sp>
      </p:grpSp>
    </p:spTree>
    <p:extLst>
      <p:ext uri="{BB962C8B-B14F-4D97-AF65-F5344CB8AC3E}">
        <p14:creationId xmlns:p14="http://schemas.microsoft.com/office/powerpoint/2010/main" val="125203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CDD20D63-33BE-FB22-3D7A-DF952E20AC37}"/>
              </a:ext>
            </a:extLst>
          </p:cNvPr>
          <p:cNvCxnSpPr>
            <a:cxnSpLocks/>
          </p:cNvCxnSpPr>
          <p:nvPr/>
        </p:nvCxnSpPr>
        <p:spPr>
          <a:xfrm flipV="1">
            <a:off x="8365025" y="2323344"/>
            <a:ext cx="2684294" cy="2587328"/>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00F222-211F-383B-C855-424F0195ACA0}"/>
              </a:ext>
            </a:extLst>
          </p:cNvPr>
          <p:cNvCxnSpPr>
            <a:cxnSpLocks/>
          </p:cNvCxnSpPr>
          <p:nvPr/>
        </p:nvCxnSpPr>
        <p:spPr>
          <a:xfrm>
            <a:off x="8485795" y="2443517"/>
            <a:ext cx="2563524" cy="2355012"/>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Spatial graph</a:t>
            </a:r>
          </a:p>
        </p:txBody>
      </p:sp>
      <p:sp>
        <p:nvSpPr>
          <p:cNvPr id="6" name="Content Placeholder 5">
            <a:extLst>
              <a:ext uri="{FF2B5EF4-FFF2-40B4-BE49-F238E27FC236}">
                <a16:creationId xmlns:a16="http://schemas.microsoft.com/office/drawing/2014/main" id="{45C8F4BF-64CF-DA58-0AE1-73F12465185B}"/>
              </a:ext>
            </a:extLst>
          </p:cNvPr>
          <p:cNvSpPr>
            <a:spLocks noGrp="1"/>
          </p:cNvSpPr>
          <p:nvPr>
            <p:ph idx="1"/>
          </p:nvPr>
        </p:nvSpPr>
        <p:spPr/>
        <p:txBody>
          <a:bodyPr/>
          <a:lstStyle/>
          <a:p>
            <a:r>
              <a:rPr lang="en-US" dirty="0"/>
              <a:t>11 spatial relationships</a:t>
            </a:r>
          </a:p>
        </p:txBody>
      </p:sp>
      <p:cxnSp>
        <p:nvCxnSpPr>
          <p:cNvPr id="7" name="Straight Arrow Connector 6">
            <a:extLst>
              <a:ext uri="{FF2B5EF4-FFF2-40B4-BE49-F238E27FC236}">
                <a16:creationId xmlns:a16="http://schemas.microsoft.com/office/drawing/2014/main" id="{2CEB921B-0461-C71B-085B-D2E83BA966F7}"/>
              </a:ext>
            </a:extLst>
          </p:cNvPr>
          <p:cNvCxnSpPr/>
          <p:nvPr/>
        </p:nvCxnSpPr>
        <p:spPr>
          <a:xfrm>
            <a:off x="7985716" y="3595397"/>
            <a:ext cx="350968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C7AE6A-30BF-4E19-30A3-84EC78282F34}"/>
              </a:ext>
            </a:extLst>
          </p:cNvPr>
          <p:cNvCxnSpPr>
            <a:cxnSpLocks/>
          </p:cNvCxnSpPr>
          <p:nvPr/>
        </p:nvCxnSpPr>
        <p:spPr>
          <a:xfrm flipH="1" flipV="1">
            <a:off x="9727110" y="1934685"/>
            <a:ext cx="13447" cy="32205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4C81916-8FC6-B027-5604-3F5E7DEDF1C2}"/>
              </a:ext>
            </a:extLst>
          </p:cNvPr>
          <p:cNvSpPr/>
          <p:nvPr/>
        </p:nvSpPr>
        <p:spPr>
          <a:xfrm>
            <a:off x="781793" y="2986001"/>
            <a:ext cx="1399110" cy="14364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606F080-1D72-456D-2A46-DA3DDE34810F}"/>
              </a:ext>
            </a:extLst>
          </p:cNvPr>
          <p:cNvSpPr/>
          <p:nvPr/>
        </p:nvSpPr>
        <p:spPr>
          <a:xfrm>
            <a:off x="1111404" y="3160515"/>
            <a:ext cx="746893" cy="11058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830597A-013E-1D83-2C1A-EE884AB2B721}"/>
              </a:ext>
            </a:extLst>
          </p:cNvPr>
          <p:cNvSpPr/>
          <p:nvPr/>
        </p:nvSpPr>
        <p:spPr>
          <a:xfrm>
            <a:off x="5689929" y="2986159"/>
            <a:ext cx="746893" cy="12417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1982FBB-7F80-39B5-0861-255F9AF3A47D}"/>
              </a:ext>
            </a:extLst>
          </p:cNvPr>
          <p:cNvSpPr/>
          <p:nvPr/>
        </p:nvSpPr>
        <p:spPr>
          <a:xfrm>
            <a:off x="6008176" y="3429000"/>
            <a:ext cx="746893" cy="1241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42D907-76F6-F16B-C049-D60B8FB030C1}"/>
              </a:ext>
            </a:extLst>
          </p:cNvPr>
          <p:cNvSpPr/>
          <p:nvPr/>
        </p:nvSpPr>
        <p:spPr>
          <a:xfrm>
            <a:off x="5693334" y="2986159"/>
            <a:ext cx="746893" cy="12417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9012368-18DA-B2D6-2BBB-E81D93F88750}"/>
              </a:ext>
            </a:extLst>
          </p:cNvPr>
          <p:cNvSpPr txBox="1"/>
          <p:nvPr/>
        </p:nvSpPr>
        <p:spPr>
          <a:xfrm>
            <a:off x="1109291" y="4583737"/>
            <a:ext cx="744114" cy="369332"/>
          </a:xfrm>
          <a:prstGeom prst="rect">
            <a:avLst/>
          </a:prstGeom>
          <a:noFill/>
        </p:spPr>
        <p:txBody>
          <a:bodyPr wrap="none" rtlCol="0">
            <a:spAutoFit/>
          </a:bodyPr>
          <a:lstStyle/>
          <a:p>
            <a:r>
              <a:rPr lang="en-US" dirty="0">
                <a:solidFill>
                  <a:schemeClr val="bg1"/>
                </a:solidFill>
              </a:rPr>
              <a:t>Inside</a:t>
            </a:r>
          </a:p>
        </p:txBody>
      </p:sp>
      <p:sp>
        <p:nvSpPr>
          <p:cNvPr id="55" name="TextBox 54">
            <a:extLst>
              <a:ext uri="{FF2B5EF4-FFF2-40B4-BE49-F238E27FC236}">
                <a16:creationId xmlns:a16="http://schemas.microsoft.com/office/drawing/2014/main" id="{A1B6EB80-A588-5351-74D2-075BB1449387}"/>
              </a:ext>
            </a:extLst>
          </p:cNvPr>
          <p:cNvSpPr txBox="1"/>
          <p:nvPr/>
        </p:nvSpPr>
        <p:spPr>
          <a:xfrm>
            <a:off x="3403040" y="4583737"/>
            <a:ext cx="698846" cy="369332"/>
          </a:xfrm>
          <a:prstGeom prst="rect">
            <a:avLst/>
          </a:prstGeom>
          <a:noFill/>
        </p:spPr>
        <p:txBody>
          <a:bodyPr wrap="none" rtlCol="0">
            <a:spAutoFit/>
          </a:bodyPr>
          <a:lstStyle/>
          <a:p>
            <a:r>
              <a:rPr lang="en-US" dirty="0">
                <a:solidFill>
                  <a:schemeClr val="bg1"/>
                </a:solidFill>
              </a:rPr>
              <a:t>cover</a:t>
            </a:r>
          </a:p>
        </p:txBody>
      </p:sp>
      <p:sp>
        <p:nvSpPr>
          <p:cNvPr id="56" name="TextBox 55">
            <a:extLst>
              <a:ext uri="{FF2B5EF4-FFF2-40B4-BE49-F238E27FC236}">
                <a16:creationId xmlns:a16="http://schemas.microsoft.com/office/drawing/2014/main" id="{FE061188-F49C-3171-1DE3-A55E03697C97}"/>
              </a:ext>
            </a:extLst>
          </p:cNvPr>
          <p:cNvSpPr txBox="1"/>
          <p:nvPr/>
        </p:nvSpPr>
        <p:spPr>
          <a:xfrm>
            <a:off x="5727786" y="4893703"/>
            <a:ext cx="888320" cy="369332"/>
          </a:xfrm>
          <a:prstGeom prst="rect">
            <a:avLst/>
          </a:prstGeom>
          <a:noFill/>
        </p:spPr>
        <p:txBody>
          <a:bodyPr wrap="none" rtlCol="0">
            <a:spAutoFit/>
          </a:bodyPr>
          <a:lstStyle/>
          <a:p>
            <a:r>
              <a:rPr lang="en-US" dirty="0">
                <a:solidFill>
                  <a:schemeClr val="bg1"/>
                </a:solidFill>
              </a:rPr>
              <a:t>overlap</a:t>
            </a:r>
          </a:p>
        </p:txBody>
      </p:sp>
      <p:sp>
        <p:nvSpPr>
          <p:cNvPr id="57" name="TextBox 56">
            <a:extLst>
              <a:ext uri="{FF2B5EF4-FFF2-40B4-BE49-F238E27FC236}">
                <a16:creationId xmlns:a16="http://schemas.microsoft.com/office/drawing/2014/main" id="{18115BAD-D104-577B-16B3-3C5C0C3C01E9}"/>
              </a:ext>
            </a:extLst>
          </p:cNvPr>
          <p:cNvSpPr txBox="1"/>
          <p:nvPr/>
        </p:nvSpPr>
        <p:spPr>
          <a:xfrm>
            <a:off x="8382498" y="5312460"/>
            <a:ext cx="3040576" cy="369332"/>
          </a:xfrm>
          <a:prstGeom prst="rect">
            <a:avLst/>
          </a:prstGeom>
          <a:noFill/>
        </p:spPr>
        <p:txBody>
          <a:bodyPr wrap="none" rtlCol="0">
            <a:spAutoFit/>
          </a:bodyPr>
          <a:lstStyle/>
          <a:p>
            <a:r>
              <a:rPr lang="en-US" dirty="0">
                <a:solidFill>
                  <a:schemeClr val="bg1"/>
                </a:solidFill>
              </a:rPr>
              <a:t>Directional spatial relationship</a:t>
            </a:r>
          </a:p>
        </p:txBody>
      </p:sp>
      <p:sp>
        <p:nvSpPr>
          <p:cNvPr id="58" name="Rectangle 57">
            <a:extLst>
              <a:ext uri="{FF2B5EF4-FFF2-40B4-BE49-F238E27FC236}">
                <a16:creationId xmlns:a16="http://schemas.microsoft.com/office/drawing/2014/main" id="{22BE8B51-1FF4-9EDB-916B-3D9B1BCBD87C}"/>
              </a:ext>
            </a:extLst>
          </p:cNvPr>
          <p:cNvSpPr/>
          <p:nvPr/>
        </p:nvSpPr>
        <p:spPr>
          <a:xfrm>
            <a:off x="3013549" y="2986001"/>
            <a:ext cx="1399110" cy="143646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BAE9EC6-E725-EC53-DC6A-928CB36C6090}"/>
              </a:ext>
            </a:extLst>
          </p:cNvPr>
          <p:cNvSpPr/>
          <p:nvPr/>
        </p:nvSpPr>
        <p:spPr>
          <a:xfrm>
            <a:off x="3343160" y="3160515"/>
            <a:ext cx="746893" cy="110580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58A52D1-A7EE-C0C9-FB4C-4622855F0057}"/>
              </a:ext>
            </a:extLst>
          </p:cNvPr>
          <p:cNvSpPr txBox="1"/>
          <p:nvPr/>
        </p:nvSpPr>
        <p:spPr>
          <a:xfrm>
            <a:off x="10015695" y="2258851"/>
            <a:ext cx="301686" cy="369332"/>
          </a:xfrm>
          <a:prstGeom prst="rect">
            <a:avLst/>
          </a:prstGeom>
          <a:noFill/>
        </p:spPr>
        <p:txBody>
          <a:bodyPr wrap="none" rtlCol="0">
            <a:spAutoFit/>
          </a:bodyPr>
          <a:lstStyle/>
          <a:p>
            <a:r>
              <a:rPr lang="en-US" dirty="0">
                <a:solidFill>
                  <a:schemeClr val="bg1"/>
                </a:solidFill>
              </a:rPr>
              <a:t>1</a:t>
            </a:r>
          </a:p>
        </p:txBody>
      </p:sp>
      <p:sp>
        <p:nvSpPr>
          <p:cNvPr id="62" name="TextBox 61">
            <a:extLst>
              <a:ext uri="{FF2B5EF4-FFF2-40B4-BE49-F238E27FC236}">
                <a16:creationId xmlns:a16="http://schemas.microsoft.com/office/drawing/2014/main" id="{8A8B85B4-BE7E-DDE1-4FE2-B368F38F08DC}"/>
              </a:ext>
            </a:extLst>
          </p:cNvPr>
          <p:cNvSpPr txBox="1"/>
          <p:nvPr/>
        </p:nvSpPr>
        <p:spPr>
          <a:xfrm>
            <a:off x="10733738" y="3002910"/>
            <a:ext cx="301686" cy="369332"/>
          </a:xfrm>
          <a:prstGeom prst="rect">
            <a:avLst/>
          </a:prstGeom>
          <a:noFill/>
        </p:spPr>
        <p:txBody>
          <a:bodyPr wrap="none" rtlCol="0">
            <a:spAutoFit/>
          </a:bodyPr>
          <a:lstStyle/>
          <a:p>
            <a:r>
              <a:rPr lang="en-US" dirty="0">
                <a:solidFill>
                  <a:schemeClr val="bg1"/>
                </a:solidFill>
              </a:rPr>
              <a:t>2</a:t>
            </a:r>
          </a:p>
        </p:txBody>
      </p:sp>
      <p:sp>
        <p:nvSpPr>
          <p:cNvPr id="63" name="TextBox 62">
            <a:extLst>
              <a:ext uri="{FF2B5EF4-FFF2-40B4-BE49-F238E27FC236}">
                <a16:creationId xmlns:a16="http://schemas.microsoft.com/office/drawing/2014/main" id="{B80B3E88-0AA9-E142-8BF2-C9086424D4C9}"/>
              </a:ext>
            </a:extLst>
          </p:cNvPr>
          <p:cNvSpPr txBox="1"/>
          <p:nvPr/>
        </p:nvSpPr>
        <p:spPr>
          <a:xfrm>
            <a:off x="10702741" y="3870815"/>
            <a:ext cx="301686" cy="369332"/>
          </a:xfrm>
          <a:prstGeom prst="rect">
            <a:avLst/>
          </a:prstGeom>
          <a:noFill/>
        </p:spPr>
        <p:txBody>
          <a:bodyPr wrap="none" rtlCol="0">
            <a:spAutoFit/>
          </a:bodyPr>
          <a:lstStyle/>
          <a:p>
            <a:r>
              <a:rPr lang="en-US" dirty="0">
                <a:solidFill>
                  <a:schemeClr val="bg1"/>
                </a:solidFill>
              </a:rPr>
              <a:t>3</a:t>
            </a:r>
          </a:p>
        </p:txBody>
      </p:sp>
      <p:sp>
        <p:nvSpPr>
          <p:cNvPr id="64" name="TextBox 63">
            <a:extLst>
              <a:ext uri="{FF2B5EF4-FFF2-40B4-BE49-F238E27FC236}">
                <a16:creationId xmlns:a16="http://schemas.microsoft.com/office/drawing/2014/main" id="{A1D85912-4C62-82F9-EF62-23B8B5AF8F0B}"/>
              </a:ext>
            </a:extLst>
          </p:cNvPr>
          <p:cNvSpPr txBox="1"/>
          <p:nvPr/>
        </p:nvSpPr>
        <p:spPr>
          <a:xfrm>
            <a:off x="10020816" y="4521742"/>
            <a:ext cx="301686" cy="369332"/>
          </a:xfrm>
          <a:prstGeom prst="rect">
            <a:avLst/>
          </a:prstGeom>
          <a:noFill/>
        </p:spPr>
        <p:txBody>
          <a:bodyPr wrap="none" rtlCol="0">
            <a:spAutoFit/>
          </a:bodyPr>
          <a:lstStyle/>
          <a:p>
            <a:r>
              <a:rPr lang="en-US" dirty="0">
                <a:solidFill>
                  <a:schemeClr val="bg1"/>
                </a:solidFill>
              </a:rPr>
              <a:t>4</a:t>
            </a:r>
          </a:p>
        </p:txBody>
      </p:sp>
      <p:sp>
        <p:nvSpPr>
          <p:cNvPr id="65" name="TextBox 64">
            <a:extLst>
              <a:ext uri="{FF2B5EF4-FFF2-40B4-BE49-F238E27FC236}">
                <a16:creationId xmlns:a16="http://schemas.microsoft.com/office/drawing/2014/main" id="{3ED3C270-27A5-5EF4-A72E-C8B4418D1CC3}"/>
              </a:ext>
            </a:extLst>
          </p:cNvPr>
          <p:cNvSpPr txBox="1"/>
          <p:nvPr/>
        </p:nvSpPr>
        <p:spPr>
          <a:xfrm>
            <a:off x="9183908" y="4521743"/>
            <a:ext cx="301686" cy="369332"/>
          </a:xfrm>
          <a:prstGeom prst="rect">
            <a:avLst/>
          </a:prstGeom>
          <a:noFill/>
        </p:spPr>
        <p:txBody>
          <a:bodyPr wrap="none" rtlCol="0">
            <a:spAutoFit/>
          </a:bodyPr>
          <a:lstStyle/>
          <a:p>
            <a:r>
              <a:rPr lang="en-US" dirty="0">
                <a:solidFill>
                  <a:schemeClr val="bg1"/>
                </a:solidFill>
              </a:rPr>
              <a:t>5</a:t>
            </a:r>
          </a:p>
        </p:txBody>
      </p:sp>
      <p:sp>
        <p:nvSpPr>
          <p:cNvPr id="66" name="TextBox 65">
            <a:extLst>
              <a:ext uri="{FF2B5EF4-FFF2-40B4-BE49-F238E27FC236}">
                <a16:creationId xmlns:a16="http://schemas.microsoft.com/office/drawing/2014/main" id="{34DAB2D1-5100-F163-8FBC-49C0B3F166CA}"/>
              </a:ext>
            </a:extLst>
          </p:cNvPr>
          <p:cNvSpPr txBox="1"/>
          <p:nvPr/>
        </p:nvSpPr>
        <p:spPr>
          <a:xfrm>
            <a:off x="8408993" y="3886313"/>
            <a:ext cx="301686" cy="369332"/>
          </a:xfrm>
          <a:prstGeom prst="rect">
            <a:avLst/>
          </a:prstGeom>
          <a:noFill/>
        </p:spPr>
        <p:txBody>
          <a:bodyPr wrap="none" rtlCol="0">
            <a:spAutoFit/>
          </a:bodyPr>
          <a:lstStyle/>
          <a:p>
            <a:r>
              <a:rPr lang="en-US" dirty="0">
                <a:solidFill>
                  <a:schemeClr val="bg1"/>
                </a:solidFill>
              </a:rPr>
              <a:t>6</a:t>
            </a:r>
          </a:p>
        </p:txBody>
      </p:sp>
      <p:sp>
        <p:nvSpPr>
          <p:cNvPr id="67" name="TextBox 66">
            <a:extLst>
              <a:ext uri="{FF2B5EF4-FFF2-40B4-BE49-F238E27FC236}">
                <a16:creationId xmlns:a16="http://schemas.microsoft.com/office/drawing/2014/main" id="{57BFED55-7D0E-A402-FBD0-DFBDB8A25028}"/>
              </a:ext>
            </a:extLst>
          </p:cNvPr>
          <p:cNvSpPr txBox="1"/>
          <p:nvPr/>
        </p:nvSpPr>
        <p:spPr>
          <a:xfrm>
            <a:off x="8393495" y="3018408"/>
            <a:ext cx="301686" cy="369332"/>
          </a:xfrm>
          <a:prstGeom prst="rect">
            <a:avLst/>
          </a:prstGeom>
          <a:noFill/>
        </p:spPr>
        <p:txBody>
          <a:bodyPr wrap="none" rtlCol="0">
            <a:spAutoFit/>
          </a:bodyPr>
          <a:lstStyle/>
          <a:p>
            <a:r>
              <a:rPr lang="en-US" dirty="0">
                <a:solidFill>
                  <a:schemeClr val="bg1"/>
                </a:solidFill>
              </a:rPr>
              <a:t>7</a:t>
            </a:r>
          </a:p>
        </p:txBody>
      </p:sp>
      <p:sp>
        <p:nvSpPr>
          <p:cNvPr id="68" name="TextBox 67">
            <a:extLst>
              <a:ext uri="{FF2B5EF4-FFF2-40B4-BE49-F238E27FC236}">
                <a16:creationId xmlns:a16="http://schemas.microsoft.com/office/drawing/2014/main" id="{461AA5EA-62BE-F525-1B9A-5BCA20676412}"/>
              </a:ext>
            </a:extLst>
          </p:cNvPr>
          <p:cNvSpPr txBox="1"/>
          <p:nvPr/>
        </p:nvSpPr>
        <p:spPr>
          <a:xfrm>
            <a:off x="9090919" y="2274489"/>
            <a:ext cx="301686" cy="369332"/>
          </a:xfrm>
          <a:prstGeom prst="rect">
            <a:avLst/>
          </a:prstGeom>
          <a:noFill/>
        </p:spPr>
        <p:txBody>
          <a:bodyPr wrap="none" rtlCol="0">
            <a:spAutoFit/>
          </a:bodyPr>
          <a:lstStyle/>
          <a:p>
            <a:r>
              <a:rPr lang="en-US" dirty="0">
                <a:solidFill>
                  <a:schemeClr val="bg1"/>
                </a:solidFill>
              </a:rPr>
              <a:t>8</a:t>
            </a:r>
          </a:p>
        </p:txBody>
      </p:sp>
      <p:grpSp>
        <p:nvGrpSpPr>
          <p:cNvPr id="3" name="Group 2">
            <a:extLst>
              <a:ext uri="{FF2B5EF4-FFF2-40B4-BE49-F238E27FC236}">
                <a16:creationId xmlns:a16="http://schemas.microsoft.com/office/drawing/2014/main" id="{DC0D515D-CAF0-E084-C0A9-F25F60553B64}"/>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57B1E636-C81A-6F8C-C7A3-4DCF5773C707}"/>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2F2709F5-226A-8914-6B35-3E8E3C3A6D00}"/>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9" name="Picture 8" descr="Blue letters on a black background&#10;&#10;Description automatically generated with medium confidence">
              <a:extLst>
                <a:ext uri="{FF2B5EF4-FFF2-40B4-BE49-F238E27FC236}">
                  <a16:creationId xmlns:a16="http://schemas.microsoft.com/office/drawing/2014/main" id="{6266CDB0-D4A9-C751-69C1-E57192AD4F36}"/>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7D30FD36-C0F6-0FA8-D262-51A3DD3A2421}"/>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1" name="Picture 10" descr="A blue text on a black background&#10;&#10;Description automatically generated with medium confidence">
              <a:extLst>
                <a:ext uri="{FF2B5EF4-FFF2-40B4-BE49-F238E27FC236}">
                  <a16:creationId xmlns:a16="http://schemas.microsoft.com/office/drawing/2014/main" id="{24812CCA-76F7-40B5-F5FD-A53F8C7AA485}"/>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BBAAB5EA-5A46-C02F-F5A4-643FCB88E4C8}"/>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8615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Spatial graph (cont.)</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p:txBody>
          <a:bodyPr/>
          <a:lstStyle/>
          <a:p>
            <a:r>
              <a:rPr lang="en-US" dirty="0"/>
              <a:t>Assign relationships to the graph</a:t>
            </a:r>
          </a:p>
        </p:txBody>
      </p:sp>
      <p:sp>
        <p:nvSpPr>
          <p:cNvPr id="4" name="Oval 3">
            <a:extLst>
              <a:ext uri="{FF2B5EF4-FFF2-40B4-BE49-F238E27FC236}">
                <a16:creationId xmlns:a16="http://schemas.microsoft.com/office/drawing/2014/main" id="{C2FEA57A-29C3-5FC3-72F9-216831654F9A}"/>
              </a:ext>
            </a:extLst>
          </p:cNvPr>
          <p:cNvSpPr/>
          <p:nvPr/>
        </p:nvSpPr>
        <p:spPr>
          <a:xfrm>
            <a:off x="7295382" y="2566882"/>
            <a:ext cx="411480" cy="411480"/>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8DE9DF7-2B0B-835F-F308-FA9DD3FC9ACB}"/>
              </a:ext>
            </a:extLst>
          </p:cNvPr>
          <p:cNvSpPr/>
          <p:nvPr/>
        </p:nvSpPr>
        <p:spPr>
          <a:xfrm>
            <a:off x="8851726" y="2975484"/>
            <a:ext cx="411480" cy="411480"/>
          </a:xfrm>
          <a:prstGeom prst="ellipse">
            <a:avLst/>
          </a:prstGeom>
          <a:solidFill>
            <a:srgbClr val="2874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9ED07C-5FD4-95D3-AA68-1CE5F50C1021}"/>
              </a:ext>
            </a:extLst>
          </p:cNvPr>
          <p:cNvSpPr/>
          <p:nvPr/>
        </p:nvSpPr>
        <p:spPr>
          <a:xfrm>
            <a:off x="8526049" y="4453555"/>
            <a:ext cx="411480" cy="411480"/>
          </a:xfrm>
          <a:prstGeom prst="ellipse">
            <a:avLst/>
          </a:prstGeom>
          <a:solidFill>
            <a:srgbClr val="DA43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461544-F99B-8569-5256-E5DFDDEA1862}"/>
              </a:ext>
            </a:extLst>
          </p:cNvPr>
          <p:cNvSpPr/>
          <p:nvPr/>
        </p:nvSpPr>
        <p:spPr>
          <a:xfrm>
            <a:off x="7361129" y="3701994"/>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E39F6A-6535-C30F-330D-B3C6C8C41594}"/>
              </a:ext>
            </a:extLst>
          </p:cNvPr>
          <p:cNvSpPr/>
          <p:nvPr/>
        </p:nvSpPr>
        <p:spPr>
          <a:xfrm>
            <a:off x="6096000" y="4015144"/>
            <a:ext cx="411480" cy="411480"/>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999F902-BA2E-57B2-0CAD-25C57ED8D6C9}"/>
              </a:ext>
            </a:extLst>
          </p:cNvPr>
          <p:cNvSpPr/>
          <p:nvPr/>
        </p:nvSpPr>
        <p:spPr>
          <a:xfrm>
            <a:off x="6860088" y="5242695"/>
            <a:ext cx="411480" cy="411480"/>
          </a:xfrm>
          <a:prstGeom prst="ellipse">
            <a:avLst/>
          </a:prstGeom>
          <a:solidFill>
            <a:srgbClr val="AF37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4B08B3-B834-E7A4-9313-511F44020941}"/>
              </a:ext>
            </a:extLst>
          </p:cNvPr>
          <p:cNvSpPr/>
          <p:nvPr/>
        </p:nvSpPr>
        <p:spPr>
          <a:xfrm>
            <a:off x="8440246" y="5818892"/>
            <a:ext cx="411480" cy="411480"/>
          </a:xfrm>
          <a:prstGeom prst="ellipse">
            <a:avLst/>
          </a:prstGeom>
          <a:solidFill>
            <a:srgbClr val="372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77143A2-B3BA-85DD-0002-308B8E01B81D}"/>
              </a:ext>
            </a:extLst>
          </p:cNvPr>
          <p:cNvSpPr/>
          <p:nvPr/>
        </p:nvSpPr>
        <p:spPr>
          <a:xfrm>
            <a:off x="10083363" y="4505792"/>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08A499-7F76-B4B8-224D-7CBBF3734EB0}"/>
              </a:ext>
            </a:extLst>
          </p:cNvPr>
          <p:cNvSpPr/>
          <p:nvPr/>
        </p:nvSpPr>
        <p:spPr>
          <a:xfrm>
            <a:off x="10129381" y="3297079"/>
            <a:ext cx="411480" cy="411480"/>
          </a:xfrm>
          <a:prstGeom prst="ellipse">
            <a:avLst/>
          </a:prstGeom>
          <a:solidFill>
            <a:srgbClr val="F66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947DD82-A8D4-FFCB-17BD-E69CC4918274}"/>
              </a:ext>
            </a:extLst>
          </p:cNvPr>
          <p:cNvCxnSpPr>
            <a:cxnSpLocks/>
            <a:stCxn id="4" idx="6"/>
            <a:endCxn id="5" idx="2"/>
          </p:cNvCxnSpPr>
          <p:nvPr/>
        </p:nvCxnSpPr>
        <p:spPr>
          <a:xfrm>
            <a:off x="7706862" y="2772622"/>
            <a:ext cx="1144864" cy="408602"/>
          </a:xfrm>
          <a:prstGeom prst="line">
            <a:avLst/>
          </a:prstGeom>
          <a:ln w="25400">
            <a:solidFill>
              <a:srgbClr val="554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9F9FC3-2AFF-6025-314E-2DF5184FF65C}"/>
              </a:ext>
            </a:extLst>
          </p:cNvPr>
          <p:cNvCxnSpPr>
            <a:cxnSpLocks/>
            <a:stCxn id="5" idx="6"/>
            <a:endCxn id="12" idx="2"/>
          </p:cNvCxnSpPr>
          <p:nvPr/>
        </p:nvCxnSpPr>
        <p:spPr>
          <a:xfrm>
            <a:off x="9263206" y="3181224"/>
            <a:ext cx="866175" cy="321595"/>
          </a:xfrm>
          <a:prstGeom prst="line">
            <a:avLst/>
          </a:prstGeom>
          <a:ln w="25400">
            <a:solidFill>
              <a:srgbClr val="EB71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05B12-5B38-01EE-44A1-24330BA7DC88}"/>
              </a:ext>
            </a:extLst>
          </p:cNvPr>
          <p:cNvCxnSpPr>
            <a:cxnSpLocks/>
            <a:stCxn id="12" idx="4"/>
            <a:endCxn id="11" idx="0"/>
          </p:cNvCxnSpPr>
          <p:nvPr/>
        </p:nvCxnSpPr>
        <p:spPr>
          <a:xfrm flipH="1">
            <a:off x="10289103" y="3708559"/>
            <a:ext cx="46018" cy="797233"/>
          </a:xfrm>
          <a:prstGeom prst="line">
            <a:avLst/>
          </a:prstGeom>
          <a:ln w="25400">
            <a:solidFill>
              <a:srgbClr val="F0877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E28236-A0AF-6EC5-CDF3-C2C0AB61EA20}"/>
              </a:ext>
            </a:extLst>
          </p:cNvPr>
          <p:cNvCxnSpPr>
            <a:cxnSpLocks/>
            <a:stCxn id="6" idx="4"/>
            <a:endCxn id="10" idx="0"/>
          </p:cNvCxnSpPr>
          <p:nvPr/>
        </p:nvCxnSpPr>
        <p:spPr>
          <a:xfrm flipH="1">
            <a:off x="8645986" y="4865035"/>
            <a:ext cx="85803" cy="953857"/>
          </a:xfrm>
          <a:prstGeom prst="line">
            <a:avLst/>
          </a:prstGeom>
          <a:ln w="25400">
            <a:solidFill>
              <a:srgbClr val="E9944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B1D8C5-4000-FC3B-ADF0-732905144437}"/>
              </a:ext>
            </a:extLst>
          </p:cNvPr>
          <p:cNvCxnSpPr>
            <a:cxnSpLocks/>
            <a:stCxn id="4" idx="3"/>
            <a:endCxn id="8" idx="7"/>
          </p:cNvCxnSpPr>
          <p:nvPr/>
        </p:nvCxnSpPr>
        <p:spPr>
          <a:xfrm flipH="1">
            <a:off x="6447220" y="2918102"/>
            <a:ext cx="908422" cy="1157302"/>
          </a:xfrm>
          <a:prstGeom prst="line">
            <a:avLst/>
          </a:prstGeom>
          <a:ln w="25400">
            <a:solidFill>
              <a:srgbClr val="527F7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D317BE-8E73-029D-B1F2-BD3DED612732}"/>
              </a:ext>
            </a:extLst>
          </p:cNvPr>
          <p:cNvCxnSpPr>
            <a:cxnSpLocks/>
            <a:stCxn id="4" idx="4"/>
            <a:endCxn id="7" idx="0"/>
          </p:cNvCxnSpPr>
          <p:nvPr/>
        </p:nvCxnSpPr>
        <p:spPr>
          <a:xfrm>
            <a:off x="7501122" y="2978362"/>
            <a:ext cx="65747" cy="72363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9B96AD-7DA4-BA6C-A23D-8900031FE2A8}"/>
              </a:ext>
            </a:extLst>
          </p:cNvPr>
          <p:cNvCxnSpPr>
            <a:cxnSpLocks/>
            <a:stCxn id="12" idx="3"/>
            <a:endCxn id="6" idx="6"/>
          </p:cNvCxnSpPr>
          <p:nvPr/>
        </p:nvCxnSpPr>
        <p:spPr>
          <a:xfrm flipH="1">
            <a:off x="8937529" y="3648299"/>
            <a:ext cx="1252112" cy="1010996"/>
          </a:xfrm>
          <a:prstGeom prst="line">
            <a:avLst/>
          </a:prstGeom>
          <a:ln w="25400">
            <a:solidFill>
              <a:srgbClr val="EB696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43FD52-A8CB-F106-F68F-C767F5E3C933}"/>
              </a:ext>
            </a:extLst>
          </p:cNvPr>
          <p:cNvCxnSpPr>
            <a:cxnSpLocks/>
            <a:stCxn id="6" idx="1"/>
            <a:endCxn id="7" idx="6"/>
          </p:cNvCxnSpPr>
          <p:nvPr/>
        </p:nvCxnSpPr>
        <p:spPr>
          <a:xfrm flipH="1" flipV="1">
            <a:off x="7772609" y="3907734"/>
            <a:ext cx="813700" cy="606081"/>
          </a:xfrm>
          <a:prstGeom prst="line">
            <a:avLst/>
          </a:prstGeom>
          <a:ln w="25400">
            <a:solidFill>
              <a:srgbClr val="ED8C8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36DE78-528B-55B9-333C-6BB9F6A781F0}"/>
              </a:ext>
            </a:extLst>
          </p:cNvPr>
          <p:cNvCxnSpPr>
            <a:cxnSpLocks/>
            <a:stCxn id="9" idx="7"/>
            <a:endCxn id="7" idx="4"/>
          </p:cNvCxnSpPr>
          <p:nvPr/>
        </p:nvCxnSpPr>
        <p:spPr>
          <a:xfrm flipV="1">
            <a:off x="7211308" y="4113474"/>
            <a:ext cx="355561" cy="1189481"/>
          </a:xfrm>
          <a:prstGeom prst="line">
            <a:avLst/>
          </a:prstGeom>
          <a:ln w="25400">
            <a:solidFill>
              <a:srgbClr val="E2675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CF9F0C-813A-B5FD-391A-B798AD4E39A0}"/>
              </a:ext>
            </a:extLst>
          </p:cNvPr>
          <p:cNvCxnSpPr>
            <a:cxnSpLocks/>
            <a:stCxn id="8" idx="6"/>
            <a:endCxn id="7" idx="2"/>
          </p:cNvCxnSpPr>
          <p:nvPr/>
        </p:nvCxnSpPr>
        <p:spPr>
          <a:xfrm flipV="1">
            <a:off x="6507480" y="3907734"/>
            <a:ext cx="853649" cy="313150"/>
          </a:xfrm>
          <a:prstGeom prst="line">
            <a:avLst/>
          </a:prstGeom>
          <a:ln w="25400">
            <a:solidFill>
              <a:srgbClr val="3B5E6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EA02D-1775-3D46-4BC6-24B5687A9279}"/>
              </a:ext>
            </a:extLst>
          </p:cNvPr>
          <p:cNvCxnSpPr>
            <a:cxnSpLocks/>
            <a:stCxn id="9" idx="6"/>
            <a:endCxn id="6" idx="3"/>
          </p:cNvCxnSpPr>
          <p:nvPr/>
        </p:nvCxnSpPr>
        <p:spPr>
          <a:xfrm flipV="1">
            <a:off x="7271568" y="4804775"/>
            <a:ext cx="1314741" cy="643660"/>
          </a:xfrm>
          <a:prstGeom prst="line">
            <a:avLst/>
          </a:prstGeom>
          <a:ln w="25400">
            <a:solidFill>
              <a:srgbClr val="B55D6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52E4AD-6D6B-A1C8-2F4F-6B8FB116203F}"/>
              </a:ext>
            </a:extLst>
          </p:cNvPr>
          <p:cNvCxnSpPr>
            <a:cxnSpLocks/>
            <a:stCxn id="6" idx="5"/>
            <a:endCxn id="11" idx="2"/>
          </p:cNvCxnSpPr>
          <p:nvPr/>
        </p:nvCxnSpPr>
        <p:spPr>
          <a:xfrm flipV="1">
            <a:off x="8877269" y="4711532"/>
            <a:ext cx="1206094" cy="93243"/>
          </a:xfrm>
          <a:prstGeom prst="line">
            <a:avLst/>
          </a:prstGeom>
          <a:ln w="25400">
            <a:solidFill>
              <a:srgbClr val="EA727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77823F4-4BBC-FA5E-7E44-3289F971D3A6}"/>
              </a:ext>
            </a:extLst>
          </p:cNvPr>
          <p:cNvSpPr txBox="1"/>
          <p:nvPr/>
        </p:nvSpPr>
        <p:spPr>
          <a:xfrm>
            <a:off x="8223924" y="2575425"/>
            <a:ext cx="301686" cy="369332"/>
          </a:xfrm>
          <a:prstGeom prst="rect">
            <a:avLst/>
          </a:prstGeom>
          <a:noFill/>
        </p:spPr>
        <p:txBody>
          <a:bodyPr wrap="none" rtlCol="0">
            <a:spAutoFit/>
          </a:bodyPr>
          <a:lstStyle/>
          <a:p>
            <a:r>
              <a:rPr lang="en-US" dirty="0">
                <a:solidFill>
                  <a:schemeClr val="bg1"/>
                </a:solidFill>
              </a:rPr>
              <a:t>8</a:t>
            </a:r>
          </a:p>
        </p:txBody>
      </p:sp>
      <p:sp>
        <p:nvSpPr>
          <p:cNvPr id="30" name="TextBox 29">
            <a:extLst>
              <a:ext uri="{FF2B5EF4-FFF2-40B4-BE49-F238E27FC236}">
                <a16:creationId xmlns:a16="http://schemas.microsoft.com/office/drawing/2014/main" id="{15EAD453-D1D7-9A41-76BD-AD7FF4E7DDC1}"/>
              </a:ext>
            </a:extLst>
          </p:cNvPr>
          <p:cNvSpPr txBox="1"/>
          <p:nvPr/>
        </p:nvSpPr>
        <p:spPr>
          <a:xfrm>
            <a:off x="6627599" y="3086869"/>
            <a:ext cx="301686" cy="369332"/>
          </a:xfrm>
          <a:prstGeom prst="rect">
            <a:avLst/>
          </a:prstGeom>
          <a:noFill/>
        </p:spPr>
        <p:txBody>
          <a:bodyPr wrap="none" rtlCol="0">
            <a:spAutoFit/>
          </a:bodyPr>
          <a:lstStyle/>
          <a:p>
            <a:r>
              <a:rPr lang="en-US" dirty="0">
                <a:solidFill>
                  <a:schemeClr val="bg1"/>
                </a:solidFill>
              </a:rPr>
              <a:t>3</a:t>
            </a:r>
          </a:p>
        </p:txBody>
      </p:sp>
      <p:sp>
        <p:nvSpPr>
          <p:cNvPr id="31" name="TextBox 30">
            <a:extLst>
              <a:ext uri="{FF2B5EF4-FFF2-40B4-BE49-F238E27FC236}">
                <a16:creationId xmlns:a16="http://schemas.microsoft.com/office/drawing/2014/main" id="{FA246031-F336-9962-B983-88F360C5FD64}"/>
              </a:ext>
            </a:extLst>
          </p:cNvPr>
          <p:cNvSpPr txBox="1"/>
          <p:nvPr/>
        </p:nvSpPr>
        <p:spPr>
          <a:xfrm>
            <a:off x="6844575" y="4078761"/>
            <a:ext cx="301686" cy="369332"/>
          </a:xfrm>
          <a:prstGeom prst="rect">
            <a:avLst/>
          </a:prstGeom>
          <a:noFill/>
        </p:spPr>
        <p:txBody>
          <a:bodyPr wrap="none" rtlCol="0">
            <a:spAutoFit/>
          </a:bodyPr>
          <a:lstStyle/>
          <a:p>
            <a:r>
              <a:rPr lang="en-US" dirty="0">
                <a:solidFill>
                  <a:schemeClr val="bg1"/>
                </a:solidFill>
              </a:rPr>
              <a:t>5</a:t>
            </a:r>
          </a:p>
        </p:txBody>
      </p:sp>
      <p:sp>
        <p:nvSpPr>
          <p:cNvPr id="32" name="TextBox 31">
            <a:extLst>
              <a:ext uri="{FF2B5EF4-FFF2-40B4-BE49-F238E27FC236}">
                <a16:creationId xmlns:a16="http://schemas.microsoft.com/office/drawing/2014/main" id="{8BF20BC0-2410-D26E-C343-BF8854EF5D75}"/>
              </a:ext>
            </a:extLst>
          </p:cNvPr>
          <p:cNvSpPr txBox="1"/>
          <p:nvPr/>
        </p:nvSpPr>
        <p:spPr>
          <a:xfrm>
            <a:off x="7418013" y="4512714"/>
            <a:ext cx="301686" cy="369332"/>
          </a:xfrm>
          <a:prstGeom prst="rect">
            <a:avLst/>
          </a:prstGeom>
          <a:noFill/>
        </p:spPr>
        <p:txBody>
          <a:bodyPr wrap="none" rtlCol="0">
            <a:spAutoFit/>
          </a:bodyPr>
          <a:lstStyle/>
          <a:p>
            <a:r>
              <a:rPr lang="en-US" dirty="0">
                <a:solidFill>
                  <a:schemeClr val="bg1"/>
                </a:solidFill>
              </a:rPr>
              <a:t>7</a:t>
            </a:r>
          </a:p>
        </p:txBody>
      </p:sp>
      <p:sp>
        <p:nvSpPr>
          <p:cNvPr id="33" name="TextBox 32">
            <a:extLst>
              <a:ext uri="{FF2B5EF4-FFF2-40B4-BE49-F238E27FC236}">
                <a16:creationId xmlns:a16="http://schemas.microsoft.com/office/drawing/2014/main" id="{74872E68-C9EE-0723-59F6-03755DFDA656}"/>
              </a:ext>
            </a:extLst>
          </p:cNvPr>
          <p:cNvSpPr txBox="1"/>
          <p:nvPr/>
        </p:nvSpPr>
        <p:spPr>
          <a:xfrm>
            <a:off x="7882962" y="5148144"/>
            <a:ext cx="301686" cy="369332"/>
          </a:xfrm>
          <a:prstGeom prst="rect">
            <a:avLst/>
          </a:prstGeom>
          <a:noFill/>
        </p:spPr>
        <p:txBody>
          <a:bodyPr wrap="none" rtlCol="0">
            <a:spAutoFit/>
          </a:bodyPr>
          <a:lstStyle/>
          <a:p>
            <a:r>
              <a:rPr lang="en-US" dirty="0">
                <a:solidFill>
                  <a:schemeClr val="bg1"/>
                </a:solidFill>
              </a:rPr>
              <a:t>6</a:t>
            </a:r>
          </a:p>
        </p:txBody>
      </p:sp>
      <p:sp>
        <p:nvSpPr>
          <p:cNvPr id="34" name="TextBox 33">
            <a:extLst>
              <a:ext uri="{FF2B5EF4-FFF2-40B4-BE49-F238E27FC236}">
                <a16:creationId xmlns:a16="http://schemas.microsoft.com/office/drawing/2014/main" id="{ECA38E68-87AB-735F-1AF7-61B1E220C30C}"/>
              </a:ext>
            </a:extLst>
          </p:cNvPr>
          <p:cNvSpPr txBox="1"/>
          <p:nvPr/>
        </p:nvSpPr>
        <p:spPr>
          <a:xfrm>
            <a:off x="8657878" y="5148144"/>
            <a:ext cx="301686" cy="369332"/>
          </a:xfrm>
          <a:prstGeom prst="rect">
            <a:avLst/>
          </a:prstGeom>
          <a:noFill/>
        </p:spPr>
        <p:txBody>
          <a:bodyPr wrap="none" rtlCol="0">
            <a:spAutoFit/>
          </a:bodyPr>
          <a:lstStyle/>
          <a:p>
            <a:r>
              <a:rPr lang="en-US" dirty="0">
                <a:solidFill>
                  <a:schemeClr val="bg1"/>
                </a:solidFill>
              </a:rPr>
              <a:t>2</a:t>
            </a:r>
          </a:p>
        </p:txBody>
      </p:sp>
      <p:sp>
        <p:nvSpPr>
          <p:cNvPr id="35" name="TextBox 34">
            <a:extLst>
              <a:ext uri="{FF2B5EF4-FFF2-40B4-BE49-F238E27FC236}">
                <a16:creationId xmlns:a16="http://schemas.microsoft.com/office/drawing/2014/main" id="{13ACC530-7212-0212-597A-C8F457A1D5B0}"/>
              </a:ext>
            </a:extLst>
          </p:cNvPr>
          <p:cNvSpPr txBox="1"/>
          <p:nvPr/>
        </p:nvSpPr>
        <p:spPr>
          <a:xfrm>
            <a:off x="9603274" y="4760686"/>
            <a:ext cx="301686" cy="369332"/>
          </a:xfrm>
          <a:prstGeom prst="rect">
            <a:avLst/>
          </a:prstGeom>
          <a:noFill/>
        </p:spPr>
        <p:txBody>
          <a:bodyPr wrap="none" rtlCol="0">
            <a:spAutoFit/>
          </a:bodyPr>
          <a:lstStyle/>
          <a:p>
            <a:r>
              <a:rPr lang="en-US" dirty="0">
                <a:solidFill>
                  <a:schemeClr val="bg1"/>
                </a:solidFill>
              </a:rPr>
              <a:t>3</a:t>
            </a:r>
          </a:p>
        </p:txBody>
      </p:sp>
      <p:sp>
        <p:nvSpPr>
          <p:cNvPr id="36" name="TextBox 35">
            <a:extLst>
              <a:ext uri="{FF2B5EF4-FFF2-40B4-BE49-F238E27FC236}">
                <a16:creationId xmlns:a16="http://schemas.microsoft.com/office/drawing/2014/main" id="{86B31423-38EA-96CF-960D-9B4B01E77C27}"/>
              </a:ext>
            </a:extLst>
          </p:cNvPr>
          <p:cNvSpPr txBox="1"/>
          <p:nvPr/>
        </p:nvSpPr>
        <p:spPr>
          <a:xfrm>
            <a:off x="10316196" y="3923777"/>
            <a:ext cx="301686" cy="369332"/>
          </a:xfrm>
          <a:prstGeom prst="rect">
            <a:avLst/>
          </a:prstGeom>
          <a:noFill/>
        </p:spPr>
        <p:txBody>
          <a:bodyPr wrap="none" rtlCol="0">
            <a:spAutoFit/>
          </a:bodyPr>
          <a:lstStyle/>
          <a:p>
            <a:r>
              <a:rPr lang="en-US" dirty="0">
                <a:solidFill>
                  <a:schemeClr val="bg1"/>
                </a:solidFill>
              </a:rPr>
              <a:t>8</a:t>
            </a:r>
          </a:p>
        </p:txBody>
      </p:sp>
      <p:sp>
        <p:nvSpPr>
          <p:cNvPr id="37" name="TextBox 36">
            <a:extLst>
              <a:ext uri="{FF2B5EF4-FFF2-40B4-BE49-F238E27FC236}">
                <a16:creationId xmlns:a16="http://schemas.microsoft.com/office/drawing/2014/main" id="{59D96681-9697-DD61-FED7-AD13805CF778}"/>
              </a:ext>
            </a:extLst>
          </p:cNvPr>
          <p:cNvSpPr txBox="1"/>
          <p:nvPr/>
        </p:nvSpPr>
        <p:spPr>
          <a:xfrm>
            <a:off x="9618772" y="2916387"/>
            <a:ext cx="301686" cy="369332"/>
          </a:xfrm>
          <a:prstGeom prst="rect">
            <a:avLst/>
          </a:prstGeom>
          <a:noFill/>
        </p:spPr>
        <p:txBody>
          <a:bodyPr wrap="none" rtlCol="0">
            <a:spAutoFit/>
          </a:bodyPr>
          <a:lstStyle/>
          <a:p>
            <a:r>
              <a:rPr lang="en-US" dirty="0">
                <a:solidFill>
                  <a:schemeClr val="bg1"/>
                </a:solidFill>
              </a:rPr>
              <a:t>4</a:t>
            </a:r>
          </a:p>
        </p:txBody>
      </p:sp>
      <p:sp>
        <p:nvSpPr>
          <p:cNvPr id="38" name="TextBox 37">
            <a:extLst>
              <a:ext uri="{FF2B5EF4-FFF2-40B4-BE49-F238E27FC236}">
                <a16:creationId xmlns:a16="http://schemas.microsoft.com/office/drawing/2014/main" id="{4A0EEBE9-B1E0-4D82-846D-225894456854}"/>
              </a:ext>
            </a:extLst>
          </p:cNvPr>
          <p:cNvSpPr txBox="1"/>
          <p:nvPr/>
        </p:nvSpPr>
        <p:spPr>
          <a:xfrm>
            <a:off x="9417294" y="3706801"/>
            <a:ext cx="418704" cy="369332"/>
          </a:xfrm>
          <a:prstGeom prst="rect">
            <a:avLst/>
          </a:prstGeom>
          <a:noFill/>
        </p:spPr>
        <p:txBody>
          <a:bodyPr wrap="none" rtlCol="0">
            <a:spAutoFit/>
          </a:bodyPr>
          <a:lstStyle/>
          <a:p>
            <a:r>
              <a:rPr lang="en-US" dirty="0">
                <a:solidFill>
                  <a:schemeClr val="bg1"/>
                </a:solidFill>
              </a:rPr>
              <a:t>11</a:t>
            </a:r>
          </a:p>
        </p:txBody>
      </p:sp>
      <p:sp>
        <p:nvSpPr>
          <p:cNvPr id="39" name="TextBox 38">
            <a:extLst>
              <a:ext uri="{FF2B5EF4-FFF2-40B4-BE49-F238E27FC236}">
                <a16:creationId xmlns:a16="http://schemas.microsoft.com/office/drawing/2014/main" id="{BE8D29BC-13D3-95E9-2412-B108B2551276}"/>
              </a:ext>
            </a:extLst>
          </p:cNvPr>
          <p:cNvSpPr txBox="1"/>
          <p:nvPr/>
        </p:nvSpPr>
        <p:spPr>
          <a:xfrm>
            <a:off x="8068942" y="3877283"/>
            <a:ext cx="301686" cy="369332"/>
          </a:xfrm>
          <a:prstGeom prst="rect">
            <a:avLst/>
          </a:prstGeom>
          <a:noFill/>
        </p:spPr>
        <p:txBody>
          <a:bodyPr wrap="none" rtlCol="0">
            <a:spAutoFit/>
          </a:bodyPr>
          <a:lstStyle/>
          <a:p>
            <a:r>
              <a:rPr lang="en-US" dirty="0">
                <a:solidFill>
                  <a:schemeClr val="bg1"/>
                </a:solidFill>
              </a:rPr>
              <a:t>2</a:t>
            </a:r>
          </a:p>
        </p:txBody>
      </p:sp>
      <p:sp>
        <p:nvSpPr>
          <p:cNvPr id="40" name="TextBox 39">
            <a:extLst>
              <a:ext uri="{FF2B5EF4-FFF2-40B4-BE49-F238E27FC236}">
                <a16:creationId xmlns:a16="http://schemas.microsoft.com/office/drawing/2014/main" id="{E61408FE-9535-D96F-EB7D-302D59AF5106}"/>
              </a:ext>
            </a:extLst>
          </p:cNvPr>
          <p:cNvSpPr txBox="1"/>
          <p:nvPr/>
        </p:nvSpPr>
        <p:spPr>
          <a:xfrm>
            <a:off x="7526502" y="3117866"/>
            <a:ext cx="301686" cy="369332"/>
          </a:xfrm>
          <a:prstGeom prst="rect">
            <a:avLst/>
          </a:prstGeom>
          <a:noFill/>
        </p:spPr>
        <p:txBody>
          <a:bodyPr wrap="none" rtlCol="0">
            <a:spAutoFit/>
          </a:bodyPr>
          <a:lstStyle/>
          <a:p>
            <a:r>
              <a:rPr lang="en-US" dirty="0">
                <a:solidFill>
                  <a:schemeClr val="bg1"/>
                </a:solidFill>
              </a:rPr>
              <a:t>1</a:t>
            </a:r>
          </a:p>
        </p:txBody>
      </p:sp>
      <p:grpSp>
        <p:nvGrpSpPr>
          <p:cNvPr id="16" name="Group 15">
            <a:extLst>
              <a:ext uri="{FF2B5EF4-FFF2-40B4-BE49-F238E27FC236}">
                <a16:creationId xmlns:a16="http://schemas.microsoft.com/office/drawing/2014/main" id="{EBCFD2C2-0245-ABDF-A9EC-E2E9E2C8FC65}"/>
              </a:ext>
            </a:extLst>
          </p:cNvPr>
          <p:cNvGrpSpPr/>
          <p:nvPr/>
        </p:nvGrpSpPr>
        <p:grpSpPr>
          <a:xfrm>
            <a:off x="4579652" y="6213230"/>
            <a:ext cx="7612348" cy="639715"/>
            <a:chOff x="4579652" y="6213230"/>
            <a:chExt cx="7612348" cy="639715"/>
          </a:xfrm>
        </p:grpSpPr>
        <p:sp>
          <p:nvSpPr>
            <p:cNvPr id="18" name="Rectangle 17">
              <a:extLst>
                <a:ext uri="{FF2B5EF4-FFF2-40B4-BE49-F238E27FC236}">
                  <a16:creationId xmlns:a16="http://schemas.microsoft.com/office/drawing/2014/main" id="{0693D830-7A8C-88ED-CE68-5F3765274A4B}"/>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and orange logo with a star&#10;&#10;Description automatically generated with low confidence">
              <a:extLst>
                <a:ext uri="{FF2B5EF4-FFF2-40B4-BE49-F238E27FC236}">
                  <a16:creationId xmlns:a16="http://schemas.microsoft.com/office/drawing/2014/main" id="{22C5A567-F143-731F-0913-C2EDA52FDF28}"/>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22" name="Picture 21" descr="Blue letters on a black background&#10;&#10;Description automatically generated with medium confidence">
              <a:extLst>
                <a:ext uri="{FF2B5EF4-FFF2-40B4-BE49-F238E27FC236}">
                  <a16:creationId xmlns:a16="http://schemas.microsoft.com/office/drawing/2014/main" id="{4A197066-C0EE-45E7-0424-14F3AD62D171}"/>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41" name="Picture 40" descr="A picture containing graphics, graphic design, font, logo&#10;&#10;Description automatically generated">
              <a:extLst>
                <a:ext uri="{FF2B5EF4-FFF2-40B4-BE49-F238E27FC236}">
                  <a16:creationId xmlns:a16="http://schemas.microsoft.com/office/drawing/2014/main" id="{14FCCB9A-0539-2A8B-5E80-C0F4D7476511}"/>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42" name="Picture 41" descr="A blue text on a black background&#10;&#10;Description automatically generated with medium confidence">
              <a:extLst>
                <a:ext uri="{FF2B5EF4-FFF2-40B4-BE49-F238E27FC236}">
                  <a16:creationId xmlns:a16="http://schemas.microsoft.com/office/drawing/2014/main" id="{01E1086F-2395-C7C1-7B1A-2F3D9A3D0625}"/>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43" name="Picture 42" descr="A black and white sign with white text&#10;&#10;Description automatically generated with low confidence">
              <a:extLst>
                <a:ext uri="{FF2B5EF4-FFF2-40B4-BE49-F238E27FC236}">
                  <a16:creationId xmlns:a16="http://schemas.microsoft.com/office/drawing/2014/main" id="{9B6E1234-CE53-88AA-1286-860E2536186A}"/>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140649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Spatial graph (cont.)</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p:txBody>
          <a:bodyPr/>
          <a:lstStyle/>
          <a:p>
            <a:r>
              <a:rPr lang="en-US" dirty="0"/>
              <a:t>Assign relation to the graph</a:t>
            </a:r>
          </a:p>
        </p:txBody>
      </p:sp>
      <p:sp>
        <p:nvSpPr>
          <p:cNvPr id="4" name="Oval 3">
            <a:extLst>
              <a:ext uri="{FF2B5EF4-FFF2-40B4-BE49-F238E27FC236}">
                <a16:creationId xmlns:a16="http://schemas.microsoft.com/office/drawing/2014/main" id="{C2FEA57A-29C3-5FC3-72F9-216831654F9A}"/>
              </a:ext>
            </a:extLst>
          </p:cNvPr>
          <p:cNvSpPr/>
          <p:nvPr/>
        </p:nvSpPr>
        <p:spPr>
          <a:xfrm>
            <a:off x="7295382" y="2566882"/>
            <a:ext cx="411480" cy="411480"/>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8DE9DF7-2B0B-835F-F308-FA9DD3FC9ACB}"/>
              </a:ext>
            </a:extLst>
          </p:cNvPr>
          <p:cNvSpPr/>
          <p:nvPr/>
        </p:nvSpPr>
        <p:spPr>
          <a:xfrm>
            <a:off x="8851726" y="2975484"/>
            <a:ext cx="411480" cy="411480"/>
          </a:xfrm>
          <a:prstGeom prst="ellipse">
            <a:avLst/>
          </a:prstGeom>
          <a:solidFill>
            <a:srgbClr val="2874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9ED07C-5FD4-95D3-AA68-1CE5F50C1021}"/>
              </a:ext>
            </a:extLst>
          </p:cNvPr>
          <p:cNvSpPr/>
          <p:nvPr/>
        </p:nvSpPr>
        <p:spPr>
          <a:xfrm>
            <a:off x="8526049" y="4453555"/>
            <a:ext cx="411480" cy="411480"/>
          </a:xfrm>
          <a:prstGeom prst="ellipse">
            <a:avLst/>
          </a:prstGeom>
          <a:solidFill>
            <a:srgbClr val="DA43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461544-F99B-8569-5256-E5DFDDEA1862}"/>
              </a:ext>
            </a:extLst>
          </p:cNvPr>
          <p:cNvSpPr/>
          <p:nvPr/>
        </p:nvSpPr>
        <p:spPr>
          <a:xfrm>
            <a:off x="7361129" y="3701994"/>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E39F6A-6535-C30F-330D-B3C6C8C41594}"/>
              </a:ext>
            </a:extLst>
          </p:cNvPr>
          <p:cNvSpPr/>
          <p:nvPr/>
        </p:nvSpPr>
        <p:spPr>
          <a:xfrm>
            <a:off x="6096000" y="4015144"/>
            <a:ext cx="411480" cy="411480"/>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999F902-BA2E-57B2-0CAD-25C57ED8D6C9}"/>
              </a:ext>
            </a:extLst>
          </p:cNvPr>
          <p:cNvSpPr/>
          <p:nvPr/>
        </p:nvSpPr>
        <p:spPr>
          <a:xfrm>
            <a:off x="6860088" y="5242695"/>
            <a:ext cx="411480" cy="411480"/>
          </a:xfrm>
          <a:prstGeom prst="ellipse">
            <a:avLst/>
          </a:prstGeom>
          <a:solidFill>
            <a:srgbClr val="AF37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4B08B3-B834-E7A4-9313-511F44020941}"/>
              </a:ext>
            </a:extLst>
          </p:cNvPr>
          <p:cNvSpPr/>
          <p:nvPr/>
        </p:nvSpPr>
        <p:spPr>
          <a:xfrm>
            <a:off x="8440246" y="5818892"/>
            <a:ext cx="411480" cy="411480"/>
          </a:xfrm>
          <a:prstGeom prst="ellipse">
            <a:avLst/>
          </a:prstGeom>
          <a:solidFill>
            <a:srgbClr val="372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77143A2-B3BA-85DD-0002-308B8E01B81D}"/>
              </a:ext>
            </a:extLst>
          </p:cNvPr>
          <p:cNvSpPr/>
          <p:nvPr/>
        </p:nvSpPr>
        <p:spPr>
          <a:xfrm>
            <a:off x="10083363" y="4505792"/>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08A499-7F76-B4B8-224D-7CBBF3734EB0}"/>
              </a:ext>
            </a:extLst>
          </p:cNvPr>
          <p:cNvSpPr/>
          <p:nvPr/>
        </p:nvSpPr>
        <p:spPr>
          <a:xfrm>
            <a:off x="10129381" y="3297079"/>
            <a:ext cx="411480" cy="411480"/>
          </a:xfrm>
          <a:prstGeom prst="ellipse">
            <a:avLst/>
          </a:prstGeom>
          <a:solidFill>
            <a:srgbClr val="F66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947DD82-A8D4-FFCB-17BD-E69CC4918274}"/>
              </a:ext>
            </a:extLst>
          </p:cNvPr>
          <p:cNvCxnSpPr>
            <a:cxnSpLocks/>
            <a:stCxn id="4" idx="6"/>
            <a:endCxn id="5" idx="2"/>
          </p:cNvCxnSpPr>
          <p:nvPr/>
        </p:nvCxnSpPr>
        <p:spPr>
          <a:xfrm>
            <a:off x="7706862" y="2772622"/>
            <a:ext cx="1144864" cy="408602"/>
          </a:xfrm>
          <a:prstGeom prst="line">
            <a:avLst/>
          </a:prstGeom>
          <a:ln w="25400">
            <a:solidFill>
              <a:srgbClr val="554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9F9FC3-2AFF-6025-314E-2DF5184FF65C}"/>
              </a:ext>
            </a:extLst>
          </p:cNvPr>
          <p:cNvCxnSpPr>
            <a:cxnSpLocks/>
            <a:stCxn id="5" idx="6"/>
            <a:endCxn id="12" idx="2"/>
          </p:cNvCxnSpPr>
          <p:nvPr/>
        </p:nvCxnSpPr>
        <p:spPr>
          <a:xfrm>
            <a:off x="9263206" y="3181224"/>
            <a:ext cx="866175" cy="321595"/>
          </a:xfrm>
          <a:prstGeom prst="line">
            <a:avLst/>
          </a:prstGeom>
          <a:ln w="25400">
            <a:solidFill>
              <a:srgbClr val="EB71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105B12-5B38-01EE-44A1-24330BA7DC88}"/>
              </a:ext>
            </a:extLst>
          </p:cNvPr>
          <p:cNvCxnSpPr>
            <a:cxnSpLocks/>
            <a:stCxn id="12" idx="4"/>
            <a:endCxn id="11" idx="0"/>
          </p:cNvCxnSpPr>
          <p:nvPr/>
        </p:nvCxnSpPr>
        <p:spPr>
          <a:xfrm flipH="1">
            <a:off x="10289103" y="3708559"/>
            <a:ext cx="46018" cy="797233"/>
          </a:xfrm>
          <a:prstGeom prst="line">
            <a:avLst/>
          </a:prstGeom>
          <a:ln w="25400">
            <a:solidFill>
              <a:srgbClr val="F0877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E28236-A0AF-6EC5-CDF3-C2C0AB61EA20}"/>
              </a:ext>
            </a:extLst>
          </p:cNvPr>
          <p:cNvCxnSpPr>
            <a:cxnSpLocks/>
            <a:stCxn id="6" idx="4"/>
            <a:endCxn id="10" idx="0"/>
          </p:cNvCxnSpPr>
          <p:nvPr/>
        </p:nvCxnSpPr>
        <p:spPr>
          <a:xfrm flipH="1">
            <a:off x="8645986" y="4865035"/>
            <a:ext cx="85803" cy="953857"/>
          </a:xfrm>
          <a:prstGeom prst="line">
            <a:avLst/>
          </a:prstGeom>
          <a:ln w="25400">
            <a:solidFill>
              <a:srgbClr val="E9944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B1D8C5-4000-FC3B-ADF0-732905144437}"/>
              </a:ext>
            </a:extLst>
          </p:cNvPr>
          <p:cNvCxnSpPr>
            <a:cxnSpLocks/>
            <a:stCxn id="4" idx="3"/>
            <a:endCxn id="8" idx="7"/>
          </p:cNvCxnSpPr>
          <p:nvPr/>
        </p:nvCxnSpPr>
        <p:spPr>
          <a:xfrm flipH="1">
            <a:off x="6447220" y="2918102"/>
            <a:ext cx="908422" cy="1157302"/>
          </a:xfrm>
          <a:prstGeom prst="line">
            <a:avLst/>
          </a:prstGeom>
          <a:ln w="25400">
            <a:solidFill>
              <a:srgbClr val="527F7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D317BE-8E73-029D-B1F2-BD3DED612732}"/>
              </a:ext>
            </a:extLst>
          </p:cNvPr>
          <p:cNvCxnSpPr>
            <a:cxnSpLocks/>
            <a:stCxn id="4" idx="4"/>
            <a:endCxn id="7" idx="0"/>
          </p:cNvCxnSpPr>
          <p:nvPr/>
        </p:nvCxnSpPr>
        <p:spPr>
          <a:xfrm>
            <a:off x="7501122" y="2978362"/>
            <a:ext cx="65747" cy="72363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9B96AD-7DA4-BA6C-A23D-8900031FE2A8}"/>
              </a:ext>
            </a:extLst>
          </p:cNvPr>
          <p:cNvCxnSpPr>
            <a:cxnSpLocks/>
            <a:stCxn id="12" idx="3"/>
            <a:endCxn id="6" idx="6"/>
          </p:cNvCxnSpPr>
          <p:nvPr/>
        </p:nvCxnSpPr>
        <p:spPr>
          <a:xfrm flipH="1">
            <a:off x="8937529" y="3648299"/>
            <a:ext cx="1252112" cy="1010996"/>
          </a:xfrm>
          <a:prstGeom prst="line">
            <a:avLst/>
          </a:prstGeom>
          <a:ln w="25400">
            <a:solidFill>
              <a:srgbClr val="EB696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43FD52-A8CB-F106-F68F-C767F5E3C933}"/>
              </a:ext>
            </a:extLst>
          </p:cNvPr>
          <p:cNvCxnSpPr>
            <a:cxnSpLocks/>
            <a:stCxn id="6" idx="1"/>
            <a:endCxn id="7" idx="6"/>
          </p:cNvCxnSpPr>
          <p:nvPr/>
        </p:nvCxnSpPr>
        <p:spPr>
          <a:xfrm flipH="1" flipV="1">
            <a:off x="7772609" y="3907734"/>
            <a:ext cx="813700" cy="606081"/>
          </a:xfrm>
          <a:prstGeom prst="line">
            <a:avLst/>
          </a:prstGeom>
          <a:ln w="25400">
            <a:solidFill>
              <a:srgbClr val="ED8C8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36DE78-528B-55B9-333C-6BB9F6A781F0}"/>
              </a:ext>
            </a:extLst>
          </p:cNvPr>
          <p:cNvCxnSpPr>
            <a:cxnSpLocks/>
            <a:stCxn id="9" idx="7"/>
            <a:endCxn id="7" idx="4"/>
          </p:cNvCxnSpPr>
          <p:nvPr/>
        </p:nvCxnSpPr>
        <p:spPr>
          <a:xfrm flipV="1">
            <a:off x="7211308" y="4113474"/>
            <a:ext cx="355561" cy="1189481"/>
          </a:xfrm>
          <a:prstGeom prst="line">
            <a:avLst/>
          </a:prstGeom>
          <a:ln w="25400">
            <a:solidFill>
              <a:srgbClr val="E2675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CF9F0C-813A-B5FD-391A-B798AD4E39A0}"/>
              </a:ext>
            </a:extLst>
          </p:cNvPr>
          <p:cNvCxnSpPr>
            <a:cxnSpLocks/>
            <a:stCxn id="8" idx="6"/>
            <a:endCxn id="7" idx="2"/>
          </p:cNvCxnSpPr>
          <p:nvPr/>
        </p:nvCxnSpPr>
        <p:spPr>
          <a:xfrm flipV="1">
            <a:off x="6507480" y="3907734"/>
            <a:ext cx="853649" cy="313150"/>
          </a:xfrm>
          <a:prstGeom prst="line">
            <a:avLst/>
          </a:prstGeom>
          <a:ln w="25400">
            <a:solidFill>
              <a:srgbClr val="3B5E6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EA02D-1775-3D46-4BC6-24B5687A9279}"/>
              </a:ext>
            </a:extLst>
          </p:cNvPr>
          <p:cNvCxnSpPr>
            <a:cxnSpLocks/>
            <a:stCxn id="9" idx="6"/>
            <a:endCxn id="6" idx="3"/>
          </p:cNvCxnSpPr>
          <p:nvPr/>
        </p:nvCxnSpPr>
        <p:spPr>
          <a:xfrm flipV="1">
            <a:off x="7271568" y="4804775"/>
            <a:ext cx="1314741" cy="643660"/>
          </a:xfrm>
          <a:prstGeom prst="line">
            <a:avLst/>
          </a:prstGeom>
          <a:ln w="25400">
            <a:solidFill>
              <a:srgbClr val="B55D6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52E4AD-6D6B-A1C8-2F4F-6B8FB116203F}"/>
              </a:ext>
            </a:extLst>
          </p:cNvPr>
          <p:cNvCxnSpPr>
            <a:cxnSpLocks/>
            <a:stCxn id="6" idx="5"/>
            <a:endCxn id="11" idx="2"/>
          </p:cNvCxnSpPr>
          <p:nvPr/>
        </p:nvCxnSpPr>
        <p:spPr>
          <a:xfrm flipV="1">
            <a:off x="8877269" y="4711532"/>
            <a:ext cx="1206094" cy="93243"/>
          </a:xfrm>
          <a:prstGeom prst="line">
            <a:avLst/>
          </a:prstGeom>
          <a:ln w="25400">
            <a:solidFill>
              <a:srgbClr val="EA727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77823F4-4BBC-FA5E-7E44-3289F971D3A6}"/>
              </a:ext>
            </a:extLst>
          </p:cNvPr>
          <p:cNvSpPr txBox="1"/>
          <p:nvPr/>
        </p:nvSpPr>
        <p:spPr>
          <a:xfrm>
            <a:off x="8223924" y="2575425"/>
            <a:ext cx="301686" cy="369332"/>
          </a:xfrm>
          <a:prstGeom prst="rect">
            <a:avLst/>
          </a:prstGeom>
          <a:noFill/>
        </p:spPr>
        <p:txBody>
          <a:bodyPr wrap="none" rtlCol="0">
            <a:spAutoFit/>
          </a:bodyPr>
          <a:lstStyle/>
          <a:p>
            <a:r>
              <a:rPr lang="en-US" dirty="0">
                <a:solidFill>
                  <a:schemeClr val="bg1"/>
                </a:solidFill>
              </a:rPr>
              <a:t>8</a:t>
            </a:r>
          </a:p>
        </p:txBody>
      </p:sp>
      <p:sp>
        <p:nvSpPr>
          <p:cNvPr id="30" name="TextBox 29">
            <a:extLst>
              <a:ext uri="{FF2B5EF4-FFF2-40B4-BE49-F238E27FC236}">
                <a16:creationId xmlns:a16="http://schemas.microsoft.com/office/drawing/2014/main" id="{15EAD453-D1D7-9A41-76BD-AD7FF4E7DDC1}"/>
              </a:ext>
            </a:extLst>
          </p:cNvPr>
          <p:cNvSpPr txBox="1"/>
          <p:nvPr/>
        </p:nvSpPr>
        <p:spPr>
          <a:xfrm>
            <a:off x="6627599" y="3086869"/>
            <a:ext cx="301686" cy="369332"/>
          </a:xfrm>
          <a:prstGeom prst="rect">
            <a:avLst/>
          </a:prstGeom>
          <a:noFill/>
        </p:spPr>
        <p:txBody>
          <a:bodyPr wrap="none" rtlCol="0">
            <a:spAutoFit/>
          </a:bodyPr>
          <a:lstStyle/>
          <a:p>
            <a:r>
              <a:rPr lang="en-US" dirty="0">
                <a:solidFill>
                  <a:schemeClr val="bg1"/>
                </a:solidFill>
              </a:rPr>
              <a:t>3</a:t>
            </a:r>
          </a:p>
        </p:txBody>
      </p:sp>
      <p:sp>
        <p:nvSpPr>
          <p:cNvPr id="31" name="TextBox 30">
            <a:extLst>
              <a:ext uri="{FF2B5EF4-FFF2-40B4-BE49-F238E27FC236}">
                <a16:creationId xmlns:a16="http://schemas.microsoft.com/office/drawing/2014/main" id="{FA246031-F336-9962-B983-88F360C5FD64}"/>
              </a:ext>
            </a:extLst>
          </p:cNvPr>
          <p:cNvSpPr txBox="1"/>
          <p:nvPr/>
        </p:nvSpPr>
        <p:spPr>
          <a:xfrm>
            <a:off x="6844575" y="4078761"/>
            <a:ext cx="301686" cy="369332"/>
          </a:xfrm>
          <a:prstGeom prst="rect">
            <a:avLst/>
          </a:prstGeom>
          <a:noFill/>
        </p:spPr>
        <p:txBody>
          <a:bodyPr wrap="none" rtlCol="0">
            <a:spAutoFit/>
          </a:bodyPr>
          <a:lstStyle/>
          <a:p>
            <a:r>
              <a:rPr lang="en-US" dirty="0">
                <a:solidFill>
                  <a:schemeClr val="bg1"/>
                </a:solidFill>
              </a:rPr>
              <a:t>5</a:t>
            </a:r>
          </a:p>
        </p:txBody>
      </p:sp>
      <p:sp>
        <p:nvSpPr>
          <p:cNvPr id="32" name="TextBox 31">
            <a:extLst>
              <a:ext uri="{FF2B5EF4-FFF2-40B4-BE49-F238E27FC236}">
                <a16:creationId xmlns:a16="http://schemas.microsoft.com/office/drawing/2014/main" id="{8BF20BC0-2410-D26E-C343-BF8854EF5D75}"/>
              </a:ext>
            </a:extLst>
          </p:cNvPr>
          <p:cNvSpPr txBox="1"/>
          <p:nvPr/>
        </p:nvSpPr>
        <p:spPr>
          <a:xfrm>
            <a:off x="7418013" y="4512714"/>
            <a:ext cx="301686" cy="369332"/>
          </a:xfrm>
          <a:prstGeom prst="rect">
            <a:avLst/>
          </a:prstGeom>
          <a:noFill/>
        </p:spPr>
        <p:txBody>
          <a:bodyPr wrap="none" rtlCol="0">
            <a:spAutoFit/>
          </a:bodyPr>
          <a:lstStyle/>
          <a:p>
            <a:r>
              <a:rPr lang="en-US" dirty="0">
                <a:solidFill>
                  <a:schemeClr val="bg1"/>
                </a:solidFill>
              </a:rPr>
              <a:t>7</a:t>
            </a:r>
          </a:p>
        </p:txBody>
      </p:sp>
      <p:sp>
        <p:nvSpPr>
          <p:cNvPr id="33" name="TextBox 32">
            <a:extLst>
              <a:ext uri="{FF2B5EF4-FFF2-40B4-BE49-F238E27FC236}">
                <a16:creationId xmlns:a16="http://schemas.microsoft.com/office/drawing/2014/main" id="{74872E68-C9EE-0723-59F6-03755DFDA656}"/>
              </a:ext>
            </a:extLst>
          </p:cNvPr>
          <p:cNvSpPr txBox="1"/>
          <p:nvPr/>
        </p:nvSpPr>
        <p:spPr>
          <a:xfrm>
            <a:off x="7882962" y="5148144"/>
            <a:ext cx="301686" cy="369332"/>
          </a:xfrm>
          <a:prstGeom prst="rect">
            <a:avLst/>
          </a:prstGeom>
          <a:noFill/>
        </p:spPr>
        <p:txBody>
          <a:bodyPr wrap="none" rtlCol="0">
            <a:spAutoFit/>
          </a:bodyPr>
          <a:lstStyle/>
          <a:p>
            <a:r>
              <a:rPr lang="en-US" dirty="0">
                <a:solidFill>
                  <a:schemeClr val="bg1"/>
                </a:solidFill>
              </a:rPr>
              <a:t>6</a:t>
            </a:r>
          </a:p>
        </p:txBody>
      </p:sp>
      <p:sp>
        <p:nvSpPr>
          <p:cNvPr id="34" name="TextBox 33">
            <a:extLst>
              <a:ext uri="{FF2B5EF4-FFF2-40B4-BE49-F238E27FC236}">
                <a16:creationId xmlns:a16="http://schemas.microsoft.com/office/drawing/2014/main" id="{ECA38E68-87AB-735F-1AF7-61B1E220C30C}"/>
              </a:ext>
            </a:extLst>
          </p:cNvPr>
          <p:cNvSpPr txBox="1"/>
          <p:nvPr/>
        </p:nvSpPr>
        <p:spPr>
          <a:xfrm>
            <a:off x="8657878" y="5148144"/>
            <a:ext cx="301686" cy="369332"/>
          </a:xfrm>
          <a:prstGeom prst="rect">
            <a:avLst/>
          </a:prstGeom>
          <a:noFill/>
        </p:spPr>
        <p:txBody>
          <a:bodyPr wrap="none" rtlCol="0">
            <a:spAutoFit/>
          </a:bodyPr>
          <a:lstStyle/>
          <a:p>
            <a:r>
              <a:rPr lang="en-US" dirty="0">
                <a:solidFill>
                  <a:schemeClr val="bg1"/>
                </a:solidFill>
              </a:rPr>
              <a:t>2</a:t>
            </a:r>
          </a:p>
        </p:txBody>
      </p:sp>
      <p:sp>
        <p:nvSpPr>
          <p:cNvPr id="35" name="TextBox 34">
            <a:extLst>
              <a:ext uri="{FF2B5EF4-FFF2-40B4-BE49-F238E27FC236}">
                <a16:creationId xmlns:a16="http://schemas.microsoft.com/office/drawing/2014/main" id="{13ACC530-7212-0212-597A-C8F457A1D5B0}"/>
              </a:ext>
            </a:extLst>
          </p:cNvPr>
          <p:cNvSpPr txBox="1"/>
          <p:nvPr/>
        </p:nvSpPr>
        <p:spPr>
          <a:xfrm>
            <a:off x="9603274" y="4760686"/>
            <a:ext cx="301686" cy="369332"/>
          </a:xfrm>
          <a:prstGeom prst="rect">
            <a:avLst/>
          </a:prstGeom>
          <a:noFill/>
        </p:spPr>
        <p:txBody>
          <a:bodyPr wrap="none" rtlCol="0">
            <a:spAutoFit/>
          </a:bodyPr>
          <a:lstStyle/>
          <a:p>
            <a:r>
              <a:rPr lang="en-US" dirty="0">
                <a:solidFill>
                  <a:schemeClr val="bg1"/>
                </a:solidFill>
              </a:rPr>
              <a:t>3</a:t>
            </a:r>
          </a:p>
        </p:txBody>
      </p:sp>
      <p:sp>
        <p:nvSpPr>
          <p:cNvPr id="36" name="TextBox 35">
            <a:extLst>
              <a:ext uri="{FF2B5EF4-FFF2-40B4-BE49-F238E27FC236}">
                <a16:creationId xmlns:a16="http://schemas.microsoft.com/office/drawing/2014/main" id="{86B31423-38EA-96CF-960D-9B4B01E77C27}"/>
              </a:ext>
            </a:extLst>
          </p:cNvPr>
          <p:cNvSpPr txBox="1"/>
          <p:nvPr/>
        </p:nvSpPr>
        <p:spPr>
          <a:xfrm>
            <a:off x="10316196" y="3923777"/>
            <a:ext cx="301686" cy="369332"/>
          </a:xfrm>
          <a:prstGeom prst="rect">
            <a:avLst/>
          </a:prstGeom>
          <a:noFill/>
        </p:spPr>
        <p:txBody>
          <a:bodyPr wrap="none" rtlCol="0">
            <a:spAutoFit/>
          </a:bodyPr>
          <a:lstStyle/>
          <a:p>
            <a:r>
              <a:rPr lang="en-US" dirty="0">
                <a:solidFill>
                  <a:schemeClr val="bg1"/>
                </a:solidFill>
              </a:rPr>
              <a:t>8</a:t>
            </a:r>
          </a:p>
        </p:txBody>
      </p:sp>
      <p:sp>
        <p:nvSpPr>
          <p:cNvPr id="37" name="TextBox 36">
            <a:extLst>
              <a:ext uri="{FF2B5EF4-FFF2-40B4-BE49-F238E27FC236}">
                <a16:creationId xmlns:a16="http://schemas.microsoft.com/office/drawing/2014/main" id="{59D96681-9697-DD61-FED7-AD13805CF778}"/>
              </a:ext>
            </a:extLst>
          </p:cNvPr>
          <p:cNvSpPr txBox="1"/>
          <p:nvPr/>
        </p:nvSpPr>
        <p:spPr>
          <a:xfrm>
            <a:off x="9618772" y="2916387"/>
            <a:ext cx="301686" cy="369332"/>
          </a:xfrm>
          <a:prstGeom prst="rect">
            <a:avLst/>
          </a:prstGeom>
          <a:noFill/>
        </p:spPr>
        <p:txBody>
          <a:bodyPr wrap="none" rtlCol="0">
            <a:spAutoFit/>
          </a:bodyPr>
          <a:lstStyle/>
          <a:p>
            <a:r>
              <a:rPr lang="en-US" dirty="0">
                <a:solidFill>
                  <a:schemeClr val="bg1"/>
                </a:solidFill>
              </a:rPr>
              <a:t>4</a:t>
            </a:r>
          </a:p>
        </p:txBody>
      </p:sp>
      <p:sp>
        <p:nvSpPr>
          <p:cNvPr id="38" name="TextBox 37">
            <a:extLst>
              <a:ext uri="{FF2B5EF4-FFF2-40B4-BE49-F238E27FC236}">
                <a16:creationId xmlns:a16="http://schemas.microsoft.com/office/drawing/2014/main" id="{4A0EEBE9-B1E0-4D82-846D-225894456854}"/>
              </a:ext>
            </a:extLst>
          </p:cNvPr>
          <p:cNvSpPr txBox="1"/>
          <p:nvPr/>
        </p:nvSpPr>
        <p:spPr>
          <a:xfrm>
            <a:off x="9417294" y="3706801"/>
            <a:ext cx="418704" cy="369332"/>
          </a:xfrm>
          <a:prstGeom prst="rect">
            <a:avLst/>
          </a:prstGeom>
          <a:noFill/>
        </p:spPr>
        <p:txBody>
          <a:bodyPr wrap="none" rtlCol="0">
            <a:spAutoFit/>
          </a:bodyPr>
          <a:lstStyle/>
          <a:p>
            <a:r>
              <a:rPr lang="en-US" dirty="0">
                <a:solidFill>
                  <a:schemeClr val="bg1"/>
                </a:solidFill>
              </a:rPr>
              <a:t>11</a:t>
            </a:r>
          </a:p>
        </p:txBody>
      </p:sp>
      <p:sp>
        <p:nvSpPr>
          <p:cNvPr id="39" name="TextBox 38">
            <a:extLst>
              <a:ext uri="{FF2B5EF4-FFF2-40B4-BE49-F238E27FC236}">
                <a16:creationId xmlns:a16="http://schemas.microsoft.com/office/drawing/2014/main" id="{BE8D29BC-13D3-95E9-2412-B108B2551276}"/>
              </a:ext>
            </a:extLst>
          </p:cNvPr>
          <p:cNvSpPr txBox="1"/>
          <p:nvPr/>
        </p:nvSpPr>
        <p:spPr>
          <a:xfrm>
            <a:off x="8068942" y="3877283"/>
            <a:ext cx="301686" cy="369332"/>
          </a:xfrm>
          <a:prstGeom prst="rect">
            <a:avLst/>
          </a:prstGeom>
          <a:noFill/>
        </p:spPr>
        <p:txBody>
          <a:bodyPr wrap="none" rtlCol="0">
            <a:spAutoFit/>
          </a:bodyPr>
          <a:lstStyle/>
          <a:p>
            <a:r>
              <a:rPr lang="en-US" dirty="0">
                <a:solidFill>
                  <a:schemeClr val="bg1"/>
                </a:solidFill>
              </a:rPr>
              <a:t>2</a:t>
            </a:r>
          </a:p>
        </p:txBody>
      </p:sp>
      <p:sp>
        <p:nvSpPr>
          <p:cNvPr id="40" name="TextBox 39">
            <a:extLst>
              <a:ext uri="{FF2B5EF4-FFF2-40B4-BE49-F238E27FC236}">
                <a16:creationId xmlns:a16="http://schemas.microsoft.com/office/drawing/2014/main" id="{E61408FE-9535-D96F-EB7D-302D59AF5106}"/>
              </a:ext>
            </a:extLst>
          </p:cNvPr>
          <p:cNvSpPr txBox="1"/>
          <p:nvPr/>
        </p:nvSpPr>
        <p:spPr>
          <a:xfrm>
            <a:off x="7526502" y="3117866"/>
            <a:ext cx="301686" cy="369332"/>
          </a:xfrm>
          <a:prstGeom prst="rect">
            <a:avLst/>
          </a:prstGeom>
          <a:noFill/>
        </p:spPr>
        <p:txBody>
          <a:bodyPr wrap="none" rtlCol="0">
            <a:spAutoFit/>
          </a:bodyPr>
          <a:lstStyle/>
          <a:p>
            <a:r>
              <a:rPr lang="en-US" dirty="0">
                <a:solidFill>
                  <a:schemeClr val="bg1"/>
                </a:solidFill>
              </a:rPr>
              <a:t>1</a:t>
            </a:r>
          </a:p>
        </p:txBody>
      </p:sp>
      <p:sp>
        <p:nvSpPr>
          <p:cNvPr id="16" name="Rectangle 15">
            <a:extLst>
              <a:ext uri="{FF2B5EF4-FFF2-40B4-BE49-F238E27FC236}">
                <a16:creationId xmlns:a16="http://schemas.microsoft.com/office/drawing/2014/main" id="{81C1A9EA-9EBD-3A86-8869-566E64232E97}"/>
              </a:ext>
            </a:extLst>
          </p:cNvPr>
          <p:cNvSpPr/>
          <p:nvPr/>
        </p:nvSpPr>
        <p:spPr>
          <a:xfrm>
            <a:off x="5605310" y="2103965"/>
            <a:ext cx="2405561" cy="2418443"/>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0BB600E-48AC-2296-2E5D-7650129FECDF}"/>
              </a:ext>
            </a:extLst>
          </p:cNvPr>
          <p:cNvSpPr/>
          <p:nvPr/>
        </p:nvSpPr>
        <p:spPr>
          <a:xfrm>
            <a:off x="3195474" y="2518390"/>
            <a:ext cx="582652" cy="574435"/>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4CCFAC5-7137-E72B-EEA6-2AEFD9717FCE}"/>
              </a:ext>
            </a:extLst>
          </p:cNvPr>
          <p:cNvSpPr/>
          <p:nvPr/>
        </p:nvSpPr>
        <p:spPr>
          <a:xfrm>
            <a:off x="3090725" y="4738020"/>
            <a:ext cx="582652" cy="574435"/>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7F0DD4B-0FE5-CF9C-9D36-3DAB0C6048C8}"/>
              </a:ext>
            </a:extLst>
          </p:cNvPr>
          <p:cNvSpPr/>
          <p:nvPr/>
        </p:nvSpPr>
        <p:spPr>
          <a:xfrm>
            <a:off x="1114505" y="4805576"/>
            <a:ext cx="582652" cy="574435"/>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076FFB93-EA11-D785-D52A-6F553E7087ED}"/>
              </a:ext>
            </a:extLst>
          </p:cNvPr>
          <p:cNvCxnSpPr>
            <a:cxnSpLocks/>
            <a:stCxn id="41" idx="4"/>
            <a:endCxn id="42" idx="0"/>
          </p:cNvCxnSpPr>
          <p:nvPr/>
        </p:nvCxnSpPr>
        <p:spPr>
          <a:xfrm flipH="1">
            <a:off x="3382051" y="3092825"/>
            <a:ext cx="104749" cy="1645195"/>
          </a:xfrm>
          <a:prstGeom prst="line">
            <a:avLst/>
          </a:prstGeom>
          <a:ln w="25400">
            <a:solidFill>
              <a:srgbClr val="F0863C"/>
            </a:solidFill>
            <a:head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A16A32A-244D-7C73-EEEE-1C88A9BD803A}"/>
              </a:ext>
            </a:extLst>
          </p:cNvPr>
          <p:cNvCxnSpPr>
            <a:cxnSpLocks/>
            <a:stCxn id="43" idx="6"/>
            <a:endCxn id="42" idx="2"/>
          </p:cNvCxnSpPr>
          <p:nvPr/>
        </p:nvCxnSpPr>
        <p:spPr>
          <a:xfrm flipV="1">
            <a:off x="1697157" y="5025238"/>
            <a:ext cx="1393568" cy="67556"/>
          </a:xfrm>
          <a:prstGeom prst="line">
            <a:avLst/>
          </a:prstGeom>
          <a:ln w="25400">
            <a:solidFill>
              <a:srgbClr val="3B5E6A"/>
            </a:solidFill>
            <a:head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67FFA3-7823-4089-E6BF-B6BDACE5165F}"/>
              </a:ext>
            </a:extLst>
          </p:cNvPr>
          <p:cNvSpPr/>
          <p:nvPr/>
        </p:nvSpPr>
        <p:spPr>
          <a:xfrm>
            <a:off x="787775" y="2275073"/>
            <a:ext cx="3565199" cy="3376199"/>
          </a:xfrm>
          <a:prstGeom prst="rect">
            <a:avLst/>
          </a:prstGeom>
          <a:noFill/>
          <a:ln>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38A92102-DDB2-FA05-37FC-3A3E91A1CE03}"/>
              </a:ext>
            </a:extLst>
          </p:cNvPr>
          <p:cNvCxnSpPr>
            <a:cxnSpLocks/>
            <a:stCxn id="43" idx="0"/>
            <a:endCxn id="41" idx="2"/>
          </p:cNvCxnSpPr>
          <p:nvPr/>
        </p:nvCxnSpPr>
        <p:spPr>
          <a:xfrm flipV="1">
            <a:off x="1405831" y="2805608"/>
            <a:ext cx="1789643" cy="1999968"/>
          </a:xfrm>
          <a:prstGeom prst="straightConnector1">
            <a:avLst/>
          </a:prstGeom>
          <a:ln w="25400">
            <a:solidFill>
              <a:srgbClr val="527F77"/>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85CAE49-E391-01D2-AB95-7B9FA45C6DEA}"/>
              </a:ext>
            </a:extLst>
          </p:cNvPr>
          <p:cNvCxnSpPr>
            <a:cxnSpLocks/>
            <a:stCxn id="41" idx="3"/>
            <a:endCxn id="43" idx="7"/>
          </p:cNvCxnSpPr>
          <p:nvPr/>
        </p:nvCxnSpPr>
        <p:spPr>
          <a:xfrm flipH="1">
            <a:off x="1611830" y="3008701"/>
            <a:ext cx="1668971" cy="1880999"/>
          </a:xfrm>
          <a:prstGeom prst="straightConnector1">
            <a:avLst/>
          </a:prstGeom>
          <a:ln w="25400">
            <a:solidFill>
              <a:srgbClr val="527F77"/>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4AA5E3-8489-BB40-96F8-B3E3105BF369}"/>
              </a:ext>
            </a:extLst>
          </p:cNvPr>
          <p:cNvCxnSpPr>
            <a:cxnSpLocks/>
            <a:stCxn id="41" idx="5"/>
            <a:endCxn id="42" idx="7"/>
          </p:cNvCxnSpPr>
          <p:nvPr/>
        </p:nvCxnSpPr>
        <p:spPr>
          <a:xfrm flipH="1">
            <a:off x="3588050" y="3008701"/>
            <a:ext cx="104749" cy="1813443"/>
          </a:xfrm>
          <a:prstGeom prst="line">
            <a:avLst/>
          </a:prstGeom>
          <a:ln w="25400">
            <a:solidFill>
              <a:srgbClr val="F0863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F0A6590-0AD4-2A30-0C66-A29DB7FD49F7}"/>
              </a:ext>
            </a:extLst>
          </p:cNvPr>
          <p:cNvCxnSpPr>
            <a:cxnSpLocks/>
            <a:stCxn id="43" idx="5"/>
            <a:endCxn id="42" idx="3"/>
          </p:cNvCxnSpPr>
          <p:nvPr/>
        </p:nvCxnSpPr>
        <p:spPr>
          <a:xfrm flipV="1">
            <a:off x="1611830" y="5228331"/>
            <a:ext cx="1564222" cy="67556"/>
          </a:xfrm>
          <a:prstGeom prst="line">
            <a:avLst/>
          </a:prstGeom>
          <a:ln w="25400">
            <a:solidFill>
              <a:srgbClr val="3B5E6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AD2ADDB-B71B-9F0A-11D2-868D7EF08B84}"/>
              </a:ext>
            </a:extLst>
          </p:cNvPr>
          <p:cNvSpPr txBox="1"/>
          <p:nvPr/>
        </p:nvSpPr>
        <p:spPr>
          <a:xfrm>
            <a:off x="3623382" y="3688695"/>
            <a:ext cx="739305" cy="369332"/>
          </a:xfrm>
          <a:prstGeom prst="rect">
            <a:avLst/>
          </a:prstGeom>
          <a:noFill/>
        </p:spPr>
        <p:txBody>
          <a:bodyPr wrap="none" rtlCol="0">
            <a:spAutoFit/>
          </a:bodyPr>
          <a:lstStyle/>
          <a:p>
            <a:r>
              <a:rPr lang="en-US" dirty="0">
                <a:solidFill>
                  <a:schemeClr val="bg1"/>
                </a:solidFill>
              </a:rPr>
              <a:t>inside</a:t>
            </a:r>
          </a:p>
        </p:txBody>
      </p:sp>
      <p:sp>
        <p:nvSpPr>
          <p:cNvPr id="76" name="TextBox 75">
            <a:extLst>
              <a:ext uri="{FF2B5EF4-FFF2-40B4-BE49-F238E27FC236}">
                <a16:creationId xmlns:a16="http://schemas.microsoft.com/office/drawing/2014/main" id="{D0FB7A9B-7C43-91A9-29E1-3C0862A65CDF}"/>
              </a:ext>
            </a:extLst>
          </p:cNvPr>
          <p:cNvSpPr txBox="1"/>
          <p:nvPr/>
        </p:nvSpPr>
        <p:spPr>
          <a:xfrm>
            <a:off x="2757565" y="4181798"/>
            <a:ext cx="698846" cy="369332"/>
          </a:xfrm>
          <a:prstGeom prst="rect">
            <a:avLst/>
          </a:prstGeom>
          <a:noFill/>
        </p:spPr>
        <p:txBody>
          <a:bodyPr wrap="none" rtlCol="0">
            <a:spAutoFit/>
          </a:bodyPr>
          <a:lstStyle/>
          <a:p>
            <a:r>
              <a:rPr lang="en-US" dirty="0">
                <a:solidFill>
                  <a:schemeClr val="bg1"/>
                </a:solidFill>
              </a:rPr>
              <a:t>cover</a:t>
            </a:r>
          </a:p>
        </p:txBody>
      </p:sp>
      <p:sp>
        <p:nvSpPr>
          <p:cNvPr id="77" name="TextBox 76">
            <a:extLst>
              <a:ext uri="{FF2B5EF4-FFF2-40B4-BE49-F238E27FC236}">
                <a16:creationId xmlns:a16="http://schemas.microsoft.com/office/drawing/2014/main" id="{03140AC7-3C1A-09D1-C56B-9C7CD0823615}"/>
              </a:ext>
            </a:extLst>
          </p:cNvPr>
          <p:cNvSpPr txBox="1"/>
          <p:nvPr/>
        </p:nvSpPr>
        <p:spPr>
          <a:xfrm>
            <a:off x="1720109" y="3271535"/>
            <a:ext cx="888320" cy="369332"/>
          </a:xfrm>
          <a:prstGeom prst="rect">
            <a:avLst/>
          </a:prstGeom>
          <a:noFill/>
        </p:spPr>
        <p:txBody>
          <a:bodyPr wrap="none" rtlCol="0">
            <a:spAutoFit/>
          </a:bodyPr>
          <a:lstStyle/>
          <a:p>
            <a:r>
              <a:rPr lang="en-US" dirty="0">
                <a:solidFill>
                  <a:schemeClr val="bg1"/>
                </a:solidFill>
              </a:rPr>
              <a:t>overlap</a:t>
            </a:r>
          </a:p>
        </p:txBody>
      </p:sp>
      <p:sp>
        <p:nvSpPr>
          <p:cNvPr id="78" name="TextBox 77">
            <a:extLst>
              <a:ext uri="{FF2B5EF4-FFF2-40B4-BE49-F238E27FC236}">
                <a16:creationId xmlns:a16="http://schemas.microsoft.com/office/drawing/2014/main" id="{94E3F3F1-9A97-2C9A-0E4B-7B33CFC4CC13}"/>
              </a:ext>
            </a:extLst>
          </p:cNvPr>
          <p:cNvSpPr txBox="1"/>
          <p:nvPr/>
        </p:nvSpPr>
        <p:spPr>
          <a:xfrm>
            <a:off x="2386859" y="3747785"/>
            <a:ext cx="888320" cy="369332"/>
          </a:xfrm>
          <a:prstGeom prst="rect">
            <a:avLst/>
          </a:prstGeom>
          <a:noFill/>
        </p:spPr>
        <p:txBody>
          <a:bodyPr wrap="none" rtlCol="0">
            <a:spAutoFit/>
          </a:bodyPr>
          <a:lstStyle/>
          <a:p>
            <a:r>
              <a:rPr lang="en-US" dirty="0">
                <a:solidFill>
                  <a:schemeClr val="bg1"/>
                </a:solidFill>
              </a:rPr>
              <a:t>overlap</a:t>
            </a:r>
          </a:p>
        </p:txBody>
      </p:sp>
      <p:sp>
        <p:nvSpPr>
          <p:cNvPr id="79" name="TextBox 78">
            <a:extLst>
              <a:ext uri="{FF2B5EF4-FFF2-40B4-BE49-F238E27FC236}">
                <a16:creationId xmlns:a16="http://schemas.microsoft.com/office/drawing/2014/main" id="{2F77B246-3755-DDC5-F093-04F8FB0BB759}"/>
              </a:ext>
            </a:extLst>
          </p:cNvPr>
          <p:cNvSpPr txBox="1"/>
          <p:nvPr/>
        </p:nvSpPr>
        <p:spPr>
          <a:xfrm>
            <a:off x="1871560" y="4638097"/>
            <a:ext cx="1213987" cy="369332"/>
          </a:xfrm>
          <a:prstGeom prst="rect">
            <a:avLst/>
          </a:prstGeom>
          <a:noFill/>
        </p:spPr>
        <p:txBody>
          <a:bodyPr wrap="none" rtlCol="0">
            <a:spAutoFit/>
          </a:bodyPr>
          <a:lstStyle/>
          <a:p>
            <a:r>
              <a:rPr lang="en-US" dirty="0">
                <a:solidFill>
                  <a:schemeClr val="bg1"/>
                </a:solidFill>
              </a:rPr>
              <a:t>Direction 5</a:t>
            </a:r>
          </a:p>
        </p:txBody>
      </p:sp>
      <p:sp>
        <p:nvSpPr>
          <p:cNvPr id="80" name="TextBox 79">
            <a:extLst>
              <a:ext uri="{FF2B5EF4-FFF2-40B4-BE49-F238E27FC236}">
                <a16:creationId xmlns:a16="http://schemas.microsoft.com/office/drawing/2014/main" id="{AF438E74-3361-AE69-9A85-DDAD8809BACF}"/>
              </a:ext>
            </a:extLst>
          </p:cNvPr>
          <p:cNvSpPr txBox="1"/>
          <p:nvPr/>
        </p:nvSpPr>
        <p:spPr>
          <a:xfrm>
            <a:off x="1871560" y="5204154"/>
            <a:ext cx="1213987" cy="369332"/>
          </a:xfrm>
          <a:prstGeom prst="rect">
            <a:avLst/>
          </a:prstGeom>
          <a:noFill/>
        </p:spPr>
        <p:txBody>
          <a:bodyPr wrap="none" rtlCol="0">
            <a:spAutoFit/>
          </a:bodyPr>
          <a:lstStyle/>
          <a:p>
            <a:r>
              <a:rPr lang="en-US" dirty="0">
                <a:solidFill>
                  <a:schemeClr val="bg1"/>
                </a:solidFill>
              </a:rPr>
              <a:t>Direction 1</a:t>
            </a:r>
          </a:p>
        </p:txBody>
      </p:sp>
      <p:cxnSp>
        <p:nvCxnSpPr>
          <p:cNvPr id="82" name="Straight Connector 81">
            <a:extLst>
              <a:ext uri="{FF2B5EF4-FFF2-40B4-BE49-F238E27FC236}">
                <a16:creationId xmlns:a16="http://schemas.microsoft.com/office/drawing/2014/main" id="{56B9763B-DBFB-8508-DFA9-30C10852060E}"/>
              </a:ext>
            </a:extLst>
          </p:cNvPr>
          <p:cNvCxnSpPr>
            <a:cxnSpLocks/>
          </p:cNvCxnSpPr>
          <p:nvPr/>
        </p:nvCxnSpPr>
        <p:spPr>
          <a:xfrm flipV="1">
            <a:off x="787775" y="2103965"/>
            <a:ext cx="4817535" cy="171108"/>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7CA3DE2-D7BC-E0AF-65E0-597E0C28C2E4}"/>
              </a:ext>
            </a:extLst>
          </p:cNvPr>
          <p:cNvCxnSpPr>
            <a:cxnSpLocks/>
          </p:cNvCxnSpPr>
          <p:nvPr/>
        </p:nvCxnSpPr>
        <p:spPr>
          <a:xfrm flipV="1">
            <a:off x="4352974" y="4511844"/>
            <a:ext cx="3680831" cy="1167478"/>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90666A5-1C98-DCBE-CD72-4273338E7433}"/>
              </a:ext>
            </a:extLst>
          </p:cNvPr>
          <p:cNvGrpSpPr/>
          <p:nvPr/>
        </p:nvGrpSpPr>
        <p:grpSpPr>
          <a:xfrm>
            <a:off x="4579652" y="6213230"/>
            <a:ext cx="7612348" cy="639715"/>
            <a:chOff x="4579652" y="6213230"/>
            <a:chExt cx="7612348" cy="639715"/>
          </a:xfrm>
        </p:grpSpPr>
        <p:sp>
          <p:nvSpPr>
            <p:cNvPr id="19" name="Rectangle 18">
              <a:extLst>
                <a:ext uri="{FF2B5EF4-FFF2-40B4-BE49-F238E27FC236}">
                  <a16:creationId xmlns:a16="http://schemas.microsoft.com/office/drawing/2014/main" id="{81882541-C9A5-C91D-1344-A9EAA28218C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blue and orange logo with a star&#10;&#10;Description automatically generated with low confidence">
              <a:extLst>
                <a:ext uri="{FF2B5EF4-FFF2-40B4-BE49-F238E27FC236}">
                  <a16:creationId xmlns:a16="http://schemas.microsoft.com/office/drawing/2014/main" id="{A4462D9B-34C2-1A14-2891-509E32A72592}"/>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44" name="Picture 43" descr="Blue letters on a black background&#10;&#10;Description automatically generated with medium confidence">
              <a:extLst>
                <a:ext uri="{FF2B5EF4-FFF2-40B4-BE49-F238E27FC236}">
                  <a16:creationId xmlns:a16="http://schemas.microsoft.com/office/drawing/2014/main" id="{1E92A7B8-95C6-29FF-DC8D-71A576051591}"/>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47" name="Picture 46" descr="A picture containing graphics, graphic design, font, logo&#10;&#10;Description automatically generated">
              <a:extLst>
                <a:ext uri="{FF2B5EF4-FFF2-40B4-BE49-F238E27FC236}">
                  <a16:creationId xmlns:a16="http://schemas.microsoft.com/office/drawing/2014/main" id="{ABBB7155-6E9C-B57C-4B12-CB141595BFA4}"/>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48" name="Picture 47" descr="A blue text on a black background&#10;&#10;Description automatically generated with medium confidence">
              <a:extLst>
                <a:ext uri="{FF2B5EF4-FFF2-40B4-BE49-F238E27FC236}">
                  <a16:creationId xmlns:a16="http://schemas.microsoft.com/office/drawing/2014/main" id="{2085EBB8-9E76-CDB4-311D-DF4F68BFFAAA}"/>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49" name="Picture 48" descr="A black and white sign with white text&#10;&#10;Description automatically generated with low confidence">
              <a:extLst>
                <a:ext uri="{FF2B5EF4-FFF2-40B4-BE49-F238E27FC236}">
                  <a16:creationId xmlns:a16="http://schemas.microsoft.com/office/drawing/2014/main" id="{3BE2FCAE-C211-C13C-8FB4-635C7A61F9A5}"/>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38243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46DE-C2BB-AA9E-9649-B436DF4D1261}"/>
              </a:ext>
            </a:extLst>
          </p:cNvPr>
          <p:cNvSpPr>
            <a:spLocks noGrp="1"/>
          </p:cNvSpPr>
          <p:nvPr>
            <p:ph type="title"/>
          </p:nvPr>
        </p:nvSpPr>
        <p:spPr/>
        <p:txBody>
          <a:bodyPr/>
          <a:lstStyle/>
          <a:p>
            <a:r>
              <a:rPr lang="en-US" dirty="0"/>
              <a:t>Text mined label</a:t>
            </a:r>
          </a:p>
        </p:txBody>
      </p:sp>
      <p:sp>
        <p:nvSpPr>
          <p:cNvPr id="3" name="Content Placeholder 2">
            <a:extLst>
              <a:ext uri="{FF2B5EF4-FFF2-40B4-BE49-F238E27FC236}">
                <a16:creationId xmlns:a16="http://schemas.microsoft.com/office/drawing/2014/main" id="{1F5F0A3F-73C4-03E3-30B0-59BCFA262F23}"/>
              </a:ext>
            </a:extLst>
          </p:cNvPr>
          <p:cNvSpPr>
            <a:spLocks noGrp="1"/>
          </p:cNvSpPr>
          <p:nvPr>
            <p:ph idx="1"/>
          </p:nvPr>
        </p:nvSpPr>
        <p:spPr/>
        <p:txBody>
          <a:bodyPr/>
          <a:lstStyle/>
          <a:p>
            <a:r>
              <a:rPr lang="en-US" dirty="0"/>
              <a:t>Poorly designed rules</a:t>
            </a:r>
          </a:p>
        </p:txBody>
      </p:sp>
      <p:pic>
        <p:nvPicPr>
          <p:cNvPr id="7" name="Picture 6" descr="A screenshot of a cell phone&#10;&#10;Description automatically generated with low confidence">
            <a:extLst>
              <a:ext uri="{FF2B5EF4-FFF2-40B4-BE49-F238E27FC236}">
                <a16:creationId xmlns:a16="http://schemas.microsoft.com/office/drawing/2014/main" id="{1AC7B781-C7EF-1C05-A6E0-194210AA6BB1}"/>
              </a:ext>
            </a:extLst>
          </p:cNvPr>
          <p:cNvPicPr>
            <a:picLocks noChangeAspect="1"/>
          </p:cNvPicPr>
          <p:nvPr/>
        </p:nvPicPr>
        <p:blipFill>
          <a:blip r:embed="rId3"/>
          <a:stretch>
            <a:fillRect/>
          </a:stretch>
        </p:blipFill>
        <p:spPr>
          <a:xfrm>
            <a:off x="6096001" y="1027906"/>
            <a:ext cx="3804818" cy="5073091"/>
          </a:xfrm>
          <a:prstGeom prst="rect">
            <a:avLst/>
          </a:prstGeom>
        </p:spPr>
      </p:pic>
      <p:grpSp>
        <p:nvGrpSpPr>
          <p:cNvPr id="4" name="Group 3">
            <a:extLst>
              <a:ext uri="{FF2B5EF4-FFF2-40B4-BE49-F238E27FC236}">
                <a16:creationId xmlns:a16="http://schemas.microsoft.com/office/drawing/2014/main" id="{72D0B2FF-776D-BB30-EEDB-B7C2A7514420}"/>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51147360-F198-6CDF-4DBC-AFB25A2CA517}"/>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49F98744-CB62-617F-6979-9296996E2765}"/>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9EBACC7C-53AE-5E07-6BA1-86034A97CF15}"/>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9B9A111A-877D-2977-13FF-1B3F87DA6D25}"/>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37610A77-B31F-B767-DEC2-EF41502D8B96}"/>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AE9DE955-3959-6EB8-B365-5A420B2C8D82}"/>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401825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116E-29DA-EEB3-CCD2-B08E81E33A18}"/>
              </a:ext>
            </a:extLst>
          </p:cNvPr>
          <p:cNvSpPr>
            <a:spLocks noGrp="1"/>
          </p:cNvSpPr>
          <p:nvPr>
            <p:ph type="title"/>
          </p:nvPr>
        </p:nvSpPr>
        <p:spPr/>
        <p:txBody>
          <a:bodyPr/>
          <a:lstStyle/>
          <a:p>
            <a:r>
              <a:rPr lang="en-US" dirty="0"/>
              <a:t>Semantic relationship</a:t>
            </a:r>
          </a:p>
        </p:txBody>
      </p:sp>
      <p:sp>
        <p:nvSpPr>
          <p:cNvPr id="3" name="Content Placeholder 2">
            <a:extLst>
              <a:ext uri="{FF2B5EF4-FFF2-40B4-BE49-F238E27FC236}">
                <a16:creationId xmlns:a16="http://schemas.microsoft.com/office/drawing/2014/main" id="{C887FB7F-6F2C-8203-B272-5AAF3BBA7A17}"/>
              </a:ext>
            </a:extLst>
          </p:cNvPr>
          <p:cNvSpPr>
            <a:spLocks noGrp="1"/>
          </p:cNvSpPr>
          <p:nvPr>
            <p:ph idx="1"/>
          </p:nvPr>
        </p:nvSpPr>
        <p:spPr>
          <a:xfrm>
            <a:off x="608745" y="1005276"/>
            <a:ext cx="10911016" cy="4127928"/>
          </a:xfrm>
        </p:spPr>
        <p:txBody>
          <a:bodyPr>
            <a:normAutofit/>
          </a:bodyPr>
          <a:lstStyle/>
          <a:p>
            <a:r>
              <a:rPr lang="en-US" dirty="0"/>
              <a:t>Multiple diseases could be interrelated with each other during the progress of a specific disease</a:t>
            </a:r>
          </a:p>
        </p:txBody>
      </p:sp>
      <p:pic>
        <p:nvPicPr>
          <p:cNvPr id="4" name="Picture 3">
            <a:extLst>
              <a:ext uri="{FF2B5EF4-FFF2-40B4-BE49-F238E27FC236}">
                <a16:creationId xmlns:a16="http://schemas.microsoft.com/office/drawing/2014/main" id="{5E36BC0D-DEDF-1D0D-5496-59DC0C5098AA}"/>
              </a:ext>
            </a:extLst>
          </p:cNvPr>
          <p:cNvPicPr>
            <a:picLocks noChangeAspect="1"/>
          </p:cNvPicPr>
          <p:nvPr/>
        </p:nvPicPr>
        <p:blipFill rotWithShape="1">
          <a:blip r:embed="rId3"/>
          <a:srcRect b="7428"/>
          <a:stretch/>
        </p:blipFill>
        <p:spPr>
          <a:xfrm>
            <a:off x="968263" y="2148276"/>
            <a:ext cx="10065178" cy="3860638"/>
          </a:xfrm>
          <a:prstGeom prst="rect">
            <a:avLst/>
          </a:prstGeom>
        </p:spPr>
      </p:pic>
      <p:grpSp>
        <p:nvGrpSpPr>
          <p:cNvPr id="5" name="Group 4">
            <a:extLst>
              <a:ext uri="{FF2B5EF4-FFF2-40B4-BE49-F238E27FC236}">
                <a16:creationId xmlns:a16="http://schemas.microsoft.com/office/drawing/2014/main" id="{7077BE9D-FE26-8D98-C563-B283A26809F9}"/>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1AB83DBF-7A80-44CB-DDD8-A48BF3CB7FDA}"/>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AD27DBC5-8034-CD8C-6EFD-05420CFC1E42}"/>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C51F6880-4E13-24C3-4F18-3FA5C1C729C1}"/>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30FDFCF7-8811-6091-C48B-CB7324E96DC9}"/>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4B9CE885-E71B-9BBE-1A5B-7F5A041E8EC5}"/>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8B3A8938-81EF-F156-AF2B-CAE468E08CDD}"/>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780477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a:xfrm>
            <a:off x="577853" y="1166018"/>
            <a:ext cx="10972800" cy="4525963"/>
          </a:xfrm>
        </p:spPr>
        <p:txBody>
          <a:bodyPr/>
          <a:lstStyle/>
          <a:p>
            <a:r>
              <a:rPr lang="en-US" dirty="0"/>
              <a:t>Two knowledge graphs</a:t>
            </a:r>
          </a:p>
          <a:p>
            <a:pPr marL="971550" lvl="1" indent="-514350">
              <a:buFont typeface="+mj-lt"/>
              <a:buAutoNum type="arabicPeriod"/>
            </a:pPr>
            <a:r>
              <a:rPr lang="en-US" dirty="0"/>
              <a:t>Anatomical knowledge graph</a:t>
            </a:r>
          </a:p>
          <a:p>
            <a:endParaRPr lang="en-US" dirty="0"/>
          </a:p>
          <a:p>
            <a:endParaRPr lang="en-US" dirty="0"/>
          </a:p>
        </p:txBody>
      </p:sp>
      <p:pic>
        <p:nvPicPr>
          <p:cNvPr id="16" name="Picture 15">
            <a:extLst>
              <a:ext uri="{FF2B5EF4-FFF2-40B4-BE49-F238E27FC236}">
                <a16:creationId xmlns:a16="http://schemas.microsoft.com/office/drawing/2014/main" id="{CA416B54-30DC-49A6-2A29-6AAED7CC13DC}"/>
              </a:ext>
            </a:extLst>
          </p:cNvPr>
          <p:cNvPicPr>
            <a:picLocks noChangeAspect="1"/>
          </p:cNvPicPr>
          <p:nvPr/>
        </p:nvPicPr>
        <p:blipFill rotWithShape="1">
          <a:blip r:embed="rId3"/>
          <a:srcRect b="56538"/>
          <a:stretch/>
        </p:blipFill>
        <p:spPr>
          <a:xfrm>
            <a:off x="1276185" y="2271458"/>
            <a:ext cx="8927477" cy="3574008"/>
          </a:xfrm>
          <a:prstGeom prst="rect">
            <a:avLst/>
          </a:prstGeom>
        </p:spPr>
      </p:pic>
      <p:grpSp>
        <p:nvGrpSpPr>
          <p:cNvPr id="4" name="Group 3">
            <a:extLst>
              <a:ext uri="{FF2B5EF4-FFF2-40B4-BE49-F238E27FC236}">
                <a16:creationId xmlns:a16="http://schemas.microsoft.com/office/drawing/2014/main" id="{CBFD5849-F0D4-78A5-A2D0-8037592E9A81}"/>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F206D67C-4235-3639-7907-13B81533158A}"/>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04B381DB-BD1F-2602-C12B-47139CD33206}"/>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34EBF784-4342-38D5-4AC9-E4522C668A23}"/>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4AF5D0BD-B656-9311-4A01-E3B9BDC20870}"/>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9" name="Picture 8" descr="A blue text on a black background&#10;&#10;Description automatically generated with medium confidence">
              <a:extLst>
                <a:ext uri="{FF2B5EF4-FFF2-40B4-BE49-F238E27FC236}">
                  <a16:creationId xmlns:a16="http://schemas.microsoft.com/office/drawing/2014/main" id="{2A7970D7-B629-896B-E6AA-9C0CF59E1590}"/>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0" name="Picture 9" descr="A black and white sign with white text&#10;&#10;Description automatically generated with low confidence">
              <a:extLst>
                <a:ext uri="{FF2B5EF4-FFF2-40B4-BE49-F238E27FC236}">
                  <a16:creationId xmlns:a16="http://schemas.microsoft.com/office/drawing/2014/main" id="{AF498B3F-F089-8136-9473-1087411340A8}"/>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714835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78DC-B159-6400-FCA8-A434F1935826}"/>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14462C1F-B46C-B7FA-88DC-8DD32B73BE1B}"/>
              </a:ext>
            </a:extLst>
          </p:cNvPr>
          <p:cNvSpPr>
            <a:spLocks noGrp="1"/>
          </p:cNvSpPr>
          <p:nvPr>
            <p:ph idx="1"/>
          </p:nvPr>
        </p:nvSpPr>
        <p:spPr>
          <a:xfrm>
            <a:off x="577853" y="1166018"/>
            <a:ext cx="10972800" cy="4525963"/>
          </a:xfrm>
        </p:spPr>
        <p:txBody>
          <a:bodyPr/>
          <a:lstStyle/>
          <a:p>
            <a:r>
              <a:rPr lang="en-US" dirty="0"/>
              <a:t>Two knowledge graphs</a:t>
            </a:r>
          </a:p>
          <a:p>
            <a:pPr marL="457200" lvl="1" indent="0">
              <a:buNone/>
            </a:pPr>
            <a:r>
              <a:rPr lang="en-US" dirty="0"/>
              <a:t>2. co-occurrence knowledge graph</a:t>
            </a:r>
          </a:p>
          <a:p>
            <a:endParaRPr lang="en-US" dirty="0"/>
          </a:p>
          <a:p>
            <a:endParaRPr lang="en-US" dirty="0"/>
          </a:p>
        </p:txBody>
      </p:sp>
      <p:pic>
        <p:nvPicPr>
          <p:cNvPr id="4" name="Picture 3">
            <a:extLst>
              <a:ext uri="{FF2B5EF4-FFF2-40B4-BE49-F238E27FC236}">
                <a16:creationId xmlns:a16="http://schemas.microsoft.com/office/drawing/2014/main" id="{CAF794E1-D441-9604-1B46-F17A1D3FDAF6}"/>
              </a:ext>
            </a:extLst>
          </p:cNvPr>
          <p:cNvPicPr>
            <a:picLocks noChangeAspect="1"/>
          </p:cNvPicPr>
          <p:nvPr/>
        </p:nvPicPr>
        <p:blipFill rotWithShape="1">
          <a:blip r:embed="rId3"/>
          <a:srcRect t="45953" b="9714"/>
          <a:stretch/>
        </p:blipFill>
        <p:spPr>
          <a:xfrm>
            <a:off x="1510309" y="2328372"/>
            <a:ext cx="8577120" cy="3502580"/>
          </a:xfrm>
          <a:prstGeom prst="rect">
            <a:avLst/>
          </a:prstGeom>
        </p:spPr>
      </p:pic>
      <p:grpSp>
        <p:nvGrpSpPr>
          <p:cNvPr id="5" name="Group 4">
            <a:extLst>
              <a:ext uri="{FF2B5EF4-FFF2-40B4-BE49-F238E27FC236}">
                <a16:creationId xmlns:a16="http://schemas.microsoft.com/office/drawing/2014/main" id="{2BA3CEED-86D1-47E5-1C8A-F71ACD56F309}"/>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5DA95036-3C4F-EA09-0636-B2EDE26C11B6}"/>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9ABFD02F-8101-2B99-AC54-51FA6D30778E}"/>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E30424AB-C742-64A8-E565-635E805C778B}"/>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18F816C5-0DB2-E6EE-F59B-30C968AFAA8B}"/>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D886F41F-7F3B-066C-68F4-CDF28DDA9DBA}"/>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8756C17E-3493-EFBD-90EF-3CF6ACD0F287}"/>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089013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F7FA-167B-A815-B71E-85AC9EB37F2B}"/>
              </a:ext>
            </a:extLst>
          </p:cNvPr>
          <p:cNvSpPr>
            <a:spLocks noGrp="1"/>
          </p:cNvSpPr>
          <p:nvPr>
            <p:ph type="title"/>
          </p:nvPr>
        </p:nvSpPr>
        <p:spPr/>
        <p:txBody>
          <a:bodyPr/>
          <a:lstStyle/>
          <a:p>
            <a:r>
              <a:rPr lang="en-US" dirty="0"/>
              <a:t>Semantic graph</a:t>
            </a:r>
          </a:p>
        </p:txBody>
      </p:sp>
      <p:sp>
        <p:nvSpPr>
          <p:cNvPr id="3" name="Content Placeholder 2">
            <a:extLst>
              <a:ext uri="{FF2B5EF4-FFF2-40B4-BE49-F238E27FC236}">
                <a16:creationId xmlns:a16="http://schemas.microsoft.com/office/drawing/2014/main" id="{6855A271-B858-8E26-E275-1937BB4F79B3}"/>
              </a:ext>
            </a:extLst>
          </p:cNvPr>
          <p:cNvSpPr>
            <a:spLocks noGrp="1"/>
          </p:cNvSpPr>
          <p:nvPr>
            <p:ph idx="1"/>
          </p:nvPr>
        </p:nvSpPr>
        <p:spPr>
          <a:xfrm>
            <a:off x="435429" y="1358471"/>
            <a:ext cx="11146971" cy="4525963"/>
          </a:xfrm>
        </p:spPr>
        <p:txBody>
          <a:bodyPr/>
          <a:lstStyle/>
          <a:p>
            <a:pPr marL="0" indent="0">
              <a:buNone/>
            </a:pPr>
            <a:r>
              <a:rPr lang="en-US" dirty="0"/>
              <a:t>Assign relations in knowledge graphs to the semantic graph</a:t>
            </a:r>
          </a:p>
        </p:txBody>
      </p:sp>
      <p:sp>
        <p:nvSpPr>
          <p:cNvPr id="4" name="Oval 3">
            <a:extLst>
              <a:ext uri="{FF2B5EF4-FFF2-40B4-BE49-F238E27FC236}">
                <a16:creationId xmlns:a16="http://schemas.microsoft.com/office/drawing/2014/main" id="{E96A4B9B-B011-DB78-7410-9A71945A4DBC}"/>
              </a:ext>
            </a:extLst>
          </p:cNvPr>
          <p:cNvSpPr/>
          <p:nvPr/>
        </p:nvSpPr>
        <p:spPr>
          <a:xfrm>
            <a:off x="7012140" y="2395113"/>
            <a:ext cx="411480" cy="411480"/>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1689CE3-5211-EB50-DC3E-58990DB14982}"/>
              </a:ext>
            </a:extLst>
          </p:cNvPr>
          <p:cNvSpPr/>
          <p:nvPr/>
        </p:nvSpPr>
        <p:spPr>
          <a:xfrm>
            <a:off x="8568484" y="2803715"/>
            <a:ext cx="411480" cy="411480"/>
          </a:xfrm>
          <a:prstGeom prst="ellipse">
            <a:avLst/>
          </a:prstGeom>
          <a:solidFill>
            <a:srgbClr val="2874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0BD67D7-6A3C-DC52-7D88-74B7F63AB539}"/>
              </a:ext>
            </a:extLst>
          </p:cNvPr>
          <p:cNvSpPr/>
          <p:nvPr/>
        </p:nvSpPr>
        <p:spPr>
          <a:xfrm>
            <a:off x="8242807" y="4281786"/>
            <a:ext cx="411480" cy="411480"/>
          </a:xfrm>
          <a:prstGeom prst="ellipse">
            <a:avLst/>
          </a:prstGeom>
          <a:solidFill>
            <a:srgbClr val="DA43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FB15BB-F78E-45E8-D962-3EE2542EC1F5}"/>
              </a:ext>
            </a:extLst>
          </p:cNvPr>
          <p:cNvSpPr/>
          <p:nvPr/>
        </p:nvSpPr>
        <p:spPr>
          <a:xfrm>
            <a:off x="7077887" y="3530225"/>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B5BAA85-B9BF-A00A-DF35-00A0D8F8AEFD}"/>
              </a:ext>
            </a:extLst>
          </p:cNvPr>
          <p:cNvSpPr/>
          <p:nvPr/>
        </p:nvSpPr>
        <p:spPr>
          <a:xfrm>
            <a:off x="5812758" y="3843375"/>
            <a:ext cx="411480" cy="411480"/>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026D3C2-F7F4-BB2B-9481-94D3766397C7}"/>
              </a:ext>
            </a:extLst>
          </p:cNvPr>
          <p:cNvSpPr/>
          <p:nvPr/>
        </p:nvSpPr>
        <p:spPr>
          <a:xfrm>
            <a:off x="6576846" y="5070926"/>
            <a:ext cx="411480" cy="411480"/>
          </a:xfrm>
          <a:prstGeom prst="ellipse">
            <a:avLst/>
          </a:prstGeom>
          <a:solidFill>
            <a:srgbClr val="AF37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A7042C-C261-441B-11CA-8E6D610E18CD}"/>
              </a:ext>
            </a:extLst>
          </p:cNvPr>
          <p:cNvSpPr/>
          <p:nvPr/>
        </p:nvSpPr>
        <p:spPr>
          <a:xfrm>
            <a:off x="8157004" y="5647123"/>
            <a:ext cx="411480" cy="411480"/>
          </a:xfrm>
          <a:prstGeom prst="ellipse">
            <a:avLst/>
          </a:prstGeom>
          <a:solidFill>
            <a:srgbClr val="372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54C6EAB-C44B-9BD6-7BE6-6489AF264ACD}"/>
              </a:ext>
            </a:extLst>
          </p:cNvPr>
          <p:cNvSpPr/>
          <p:nvPr/>
        </p:nvSpPr>
        <p:spPr>
          <a:xfrm>
            <a:off x="9800121" y="4334023"/>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FF61D19-7C16-9C1A-1294-A82F203D15B0}"/>
              </a:ext>
            </a:extLst>
          </p:cNvPr>
          <p:cNvSpPr/>
          <p:nvPr/>
        </p:nvSpPr>
        <p:spPr>
          <a:xfrm>
            <a:off x="9846139" y="3125310"/>
            <a:ext cx="411480" cy="411480"/>
          </a:xfrm>
          <a:prstGeom prst="ellipse">
            <a:avLst/>
          </a:prstGeom>
          <a:solidFill>
            <a:srgbClr val="F66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C722F84-796C-8626-4DAC-AFDE11C5DEC2}"/>
              </a:ext>
            </a:extLst>
          </p:cNvPr>
          <p:cNvCxnSpPr>
            <a:cxnSpLocks/>
            <a:stCxn id="4" idx="6"/>
            <a:endCxn id="5" idx="2"/>
          </p:cNvCxnSpPr>
          <p:nvPr/>
        </p:nvCxnSpPr>
        <p:spPr>
          <a:xfrm>
            <a:off x="7423620" y="2600853"/>
            <a:ext cx="1144864" cy="408602"/>
          </a:xfrm>
          <a:prstGeom prst="line">
            <a:avLst/>
          </a:prstGeom>
          <a:ln w="25400">
            <a:solidFill>
              <a:srgbClr val="554D5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3527F-7399-8FDE-47DB-F15F16ACDA5F}"/>
              </a:ext>
            </a:extLst>
          </p:cNvPr>
          <p:cNvCxnSpPr>
            <a:cxnSpLocks/>
            <a:stCxn id="5" idx="6"/>
            <a:endCxn id="12" idx="2"/>
          </p:cNvCxnSpPr>
          <p:nvPr/>
        </p:nvCxnSpPr>
        <p:spPr>
          <a:xfrm>
            <a:off x="8979964" y="3009455"/>
            <a:ext cx="866175" cy="321595"/>
          </a:xfrm>
          <a:prstGeom prst="line">
            <a:avLst/>
          </a:prstGeom>
          <a:ln w="25400">
            <a:solidFill>
              <a:srgbClr val="EB71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8DAC03-3A56-51DA-3253-539E06A7195F}"/>
              </a:ext>
            </a:extLst>
          </p:cNvPr>
          <p:cNvCxnSpPr>
            <a:cxnSpLocks/>
            <a:stCxn id="6" idx="4"/>
            <a:endCxn id="10" idx="0"/>
          </p:cNvCxnSpPr>
          <p:nvPr/>
        </p:nvCxnSpPr>
        <p:spPr>
          <a:xfrm flipH="1">
            <a:off x="8362744" y="4693266"/>
            <a:ext cx="85803" cy="953857"/>
          </a:xfrm>
          <a:prstGeom prst="line">
            <a:avLst/>
          </a:prstGeom>
          <a:ln w="25400">
            <a:solidFill>
              <a:srgbClr val="E9944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6D669D-A526-271A-CE51-3EF22D08723B}"/>
              </a:ext>
            </a:extLst>
          </p:cNvPr>
          <p:cNvCxnSpPr>
            <a:cxnSpLocks/>
            <a:stCxn id="4" idx="3"/>
            <a:endCxn id="8" idx="7"/>
          </p:cNvCxnSpPr>
          <p:nvPr/>
        </p:nvCxnSpPr>
        <p:spPr>
          <a:xfrm flipH="1">
            <a:off x="6163978" y="2746333"/>
            <a:ext cx="908422" cy="1157302"/>
          </a:xfrm>
          <a:prstGeom prst="line">
            <a:avLst/>
          </a:prstGeom>
          <a:ln w="25400">
            <a:solidFill>
              <a:srgbClr val="527F7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874D3E-FAF0-213C-933A-AE83AF994B01}"/>
              </a:ext>
            </a:extLst>
          </p:cNvPr>
          <p:cNvCxnSpPr>
            <a:cxnSpLocks/>
            <a:stCxn id="5" idx="4"/>
            <a:endCxn id="6" idx="0"/>
          </p:cNvCxnSpPr>
          <p:nvPr/>
        </p:nvCxnSpPr>
        <p:spPr>
          <a:xfrm flipH="1">
            <a:off x="8448547" y="3215195"/>
            <a:ext cx="325677" cy="1066591"/>
          </a:xfrm>
          <a:prstGeom prst="line">
            <a:avLst/>
          </a:prstGeom>
          <a:ln w="25400">
            <a:solidFill>
              <a:srgbClr val="E7726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15E89D3-59A6-CB26-4C1C-665B89A06718}"/>
              </a:ext>
            </a:extLst>
          </p:cNvPr>
          <p:cNvCxnSpPr>
            <a:cxnSpLocks/>
            <a:stCxn id="6" idx="1"/>
            <a:endCxn id="7" idx="6"/>
          </p:cNvCxnSpPr>
          <p:nvPr/>
        </p:nvCxnSpPr>
        <p:spPr>
          <a:xfrm flipH="1" flipV="1">
            <a:off x="7489367" y="3735965"/>
            <a:ext cx="813700" cy="606081"/>
          </a:xfrm>
          <a:prstGeom prst="line">
            <a:avLst/>
          </a:prstGeom>
          <a:ln w="25400">
            <a:solidFill>
              <a:srgbClr val="ED8C8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585181-D5C3-2E13-0593-B6977C5A8C0E}"/>
              </a:ext>
            </a:extLst>
          </p:cNvPr>
          <p:cNvCxnSpPr>
            <a:cxnSpLocks/>
            <a:stCxn id="8" idx="6"/>
            <a:endCxn id="7" idx="2"/>
          </p:cNvCxnSpPr>
          <p:nvPr/>
        </p:nvCxnSpPr>
        <p:spPr>
          <a:xfrm flipV="1">
            <a:off x="6224238" y="3735965"/>
            <a:ext cx="853649" cy="313150"/>
          </a:xfrm>
          <a:prstGeom prst="line">
            <a:avLst/>
          </a:prstGeom>
          <a:ln w="25400">
            <a:solidFill>
              <a:srgbClr val="3B5E6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03F094A-954B-71B5-13B2-DCF70559AF04}"/>
              </a:ext>
            </a:extLst>
          </p:cNvPr>
          <p:cNvCxnSpPr>
            <a:cxnSpLocks/>
            <a:stCxn id="9" idx="6"/>
            <a:endCxn id="6" idx="3"/>
          </p:cNvCxnSpPr>
          <p:nvPr/>
        </p:nvCxnSpPr>
        <p:spPr>
          <a:xfrm flipV="1">
            <a:off x="6988326" y="4633006"/>
            <a:ext cx="1314741" cy="643660"/>
          </a:xfrm>
          <a:prstGeom prst="line">
            <a:avLst/>
          </a:prstGeom>
          <a:ln w="25400">
            <a:solidFill>
              <a:srgbClr val="B55D6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37D55D-321E-1671-0ED0-1819C9EAA69D}"/>
              </a:ext>
            </a:extLst>
          </p:cNvPr>
          <p:cNvCxnSpPr>
            <a:cxnSpLocks/>
            <a:stCxn id="6" idx="5"/>
            <a:endCxn id="11" idx="2"/>
          </p:cNvCxnSpPr>
          <p:nvPr/>
        </p:nvCxnSpPr>
        <p:spPr>
          <a:xfrm flipV="1">
            <a:off x="8594027" y="4539763"/>
            <a:ext cx="1206094" cy="93243"/>
          </a:xfrm>
          <a:prstGeom prst="line">
            <a:avLst/>
          </a:prstGeom>
          <a:ln w="25400">
            <a:solidFill>
              <a:srgbClr val="EA727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A1CE37A-2EFA-E8C9-89DA-48C97FDE1649}"/>
              </a:ext>
            </a:extLst>
          </p:cNvPr>
          <p:cNvSpPr/>
          <p:nvPr/>
        </p:nvSpPr>
        <p:spPr>
          <a:xfrm>
            <a:off x="5501319" y="2074467"/>
            <a:ext cx="2405561" cy="2418443"/>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27251BC-6658-979F-D817-7B36B432AFCD}"/>
              </a:ext>
            </a:extLst>
          </p:cNvPr>
          <p:cNvSpPr/>
          <p:nvPr/>
        </p:nvSpPr>
        <p:spPr>
          <a:xfrm>
            <a:off x="3109836" y="2590229"/>
            <a:ext cx="582652" cy="574435"/>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26EF41E-297B-2E85-C4F2-88F9837BF436}"/>
              </a:ext>
            </a:extLst>
          </p:cNvPr>
          <p:cNvSpPr/>
          <p:nvPr/>
        </p:nvSpPr>
        <p:spPr>
          <a:xfrm>
            <a:off x="3533243" y="4606365"/>
            <a:ext cx="582652" cy="574435"/>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F6CAB01-9BDE-F72B-097B-9F17B154C8F8}"/>
              </a:ext>
            </a:extLst>
          </p:cNvPr>
          <p:cNvSpPr/>
          <p:nvPr/>
        </p:nvSpPr>
        <p:spPr>
          <a:xfrm>
            <a:off x="1184212" y="4482346"/>
            <a:ext cx="582652" cy="574435"/>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2349DF5-7091-DF4E-BE38-27FB3D82A40C}"/>
              </a:ext>
            </a:extLst>
          </p:cNvPr>
          <p:cNvCxnSpPr>
            <a:cxnSpLocks/>
            <a:stCxn id="32" idx="6"/>
            <a:endCxn id="31" idx="2"/>
          </p:cNvCxnSpPr>
          <p:nvPr/>
        </p:nvCxnSpPr>
        <p:spPr>
          <a:xfrm>
            <a:off x="1766864" y="4769564"/>
            <a:ext cx="1766379" cy="124019"/>
          </a:xfrm>
          <a:prstGeom prst="line">
            <a:avLst/>
          </a:prstGeom>
          <a:ln w="25400">
            <a:solidFill>
              <a:srgbClr val="3B5E6A"/>
            </a:solidFill>
            <a:head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BE84354-6605-4CB6-E33F-FC23158A0754}"/>
              </a:ext>
            </a:extLst>
          </p:cNvPr>
          <p:cNvSpPr/>
          <p:nvPr/>
        </p:nvSpPr>
        <p:spPr>
          <a:xfrm>
            <a:off x="683784" y="2245575"/>
            <a:ext cx="3804900" cy="3376199"/>
          </a:xfrm>
          <a:prstGeom prst="rect">
            <a:avLst/>
          </a:prstGeom>
          <a:noFill/>
          <a:ln>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74890C28-2794-8514-1A51-71743A1132BB}"/>
              </a:ext>
            </a:extLst>
          </p:cNvPr>
          <p:cNvCxnSpPr>
            <a:cxnSpLocks/>
            <a:stCxn id="32" idx="0"/>
            <a:endCxn id="30" idx="2"/>
          </p:cNvCxnSpPr>
          <p:nvPr/>
        </p:nvCxnSpPr>
        <p:spPr>
          <a:xfrm flipV="1">
            <a:off x="1475538" y="2877447"/>
            <a:ext cx="1634298" cy="1604899"/>
          </a:xfrm>
          <a:prstGeom prst="straightConnector1">
            <a:avLst/>
          </a:prstGeom>
          <a:ln w="25400">
            <a:solidFill>
              <a:srgbClr val="527F7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83CAAC7-7693-90A0-C4CA-F829147C814D}"/>
              </a:ext>
            </a:extLst>
          </p:cNvPr>
          <p:cNvCxnSpPr>
            <a:cxnSpLocks/>
            <a:stCxn id="30" idx="3"/>
            <a:endCxn id="32" idx="7"/>
          </p:cNvCxnSpPr>
          <p:nvPr/>
        </p:nvCxnSpPr>
        <p:spPr>
          <a:xfrm flipH="1">
            <a:off x="1681537" y="3080540"/>
            <a:ext cx="1513626" cy="1485930"/>
          </a:xfrm>
          <a:prstGeom prst="straightConnector1">
            <a:avLst/>
          </a:prstGeom>
          <a:ln w="25400">
            <a:solidFill>
              <a:srgbClr val="527F7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4E8E76-EEE9-3890-5AC2-9C48F5815261}"/>
              </a:ext>
            </a:extLst>
          </p:cNvPr>
          <p:cNvCxnSpPr>
            <a:cxnSpLocks/>
            <a:stCxn id="32" idx="5"/>
            <a:endCxn id="31" idx="3"/>
          </p:cNvCxnSpPr>
          <p:nvPr/>
        </p:nvCxnSpPr>
        <p:spPr>
          <a:xfrm>
            <a:off x="1681537" y="4972657"/>
            <a:ext cx="1937033" cy="124019"/>
          </a:xfrm>
          <a:prstGeom prst="line">
            <a:avLst/>
          </a:prstGeom>
          <a:ln w="25400">
            <a:solidFill>
              <a:srgbClr val="3B5E6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94FCBD-7490-AF48-7CC1-6BFCE553651B}"/>
              </a:ext>
            </a:extLst>
          </p:cNvPr>
          <p:cNvSpPr txBox="1"/>
          <p:nvPr/>
        </p:nvSpPr>
        <p:spPr>
          <a:xfrm>
            <a:off x="1345610" y="3227445"/>
            <a:ext cx="1080104" cy="369332"/>
          </a:xfrm>
          <a:prstGeom prst="rect">
            <a:avLst/>
          </a:prstGeom>
          <a:noFill/>
        </p:spPr>
        <p:txBody>
          <a:bodyPr wrap="none" rtlCol="0">
            <a:spAutoFit/>
          </a:bodyPr>
          <a:lstStyle/>
          <a:p>
            <a:r>
              <a:rPr lang="en-US" dirty="0">
                <a:solidFill>
                  <a:schemeClr val="bg1"/>
                </a:solidFill>
              </a:rPr>
              <a:t>Belong to</a:t>
            </a:r>
          </a:p>
        </p:txBody>
      </p:sp>
      <p:sp>
        <p:nvSpPr>
          <p:cNvPr id="44" name="TextBox 43">
            <a:extLst>
              <a:ext uri="{FF2B5EF4-FFF2-40B4-BE49-F238E27FC236}">
                <a16:creationId xmlns:a16="http://schemas.microsoft.com/office/drawing/2014/main" id="{7672D5BE-09F6-F543-DE14-59A6D5B6A45A}"/>
              </a:ext>
            </a:extLst>
          </p:cNvPr>
          <p:cNvSpPr txBox="1"/>
          <p:nvPr/>
        </p:nvSpPr>
        <p:spPr>
          <a:xfrm>
            <a:off x="715073" y="5059056"/>
            <a:ext cx="1645579" cy="369332"/>
          </a:xfrm>
          <a:prstGeom prst="rect">
            <a:avLst/>
          </a:prstGeom>
          <a:noFill/>
        </p:spPr>
        <p:txBody>
          <a:bodyPr wrap="none" rtlCol="0">
            <a:spAutoFit/>
          </a:bodyPr>
          <a:lstStyle/>
          <a:p>
            <a:r>
              <a:rPr lang="en-US" dirty="0">
                <a:solidFill>
                  <a:schemeClr val="bg1"/>
                </a:solidFill>
              </a:rPr>
              <a:t>Pleural effusion</a:t>
            </a:r>
          </a:p>
        </p:txBody>
      </p:sp>
      <p:sp>
        <p:nvSpPr>
          <p:cNvPr id="45" name="TextBox 44">
            <a:extLst>
              <a:ext uri="{FF2B5EF4-FFF2-40B4-BE49-F238E27FC236}">
                <a16:creationId xmlns:a16="http://schemas.microsoft.com/office/drawing/2014/main" id="{71D49BDF-5A83-BB45-40B8-3B382E92FE91}"/>
              </a:ext>
            </a:extLst>
          </p:cNvPr>
          <p:cNvSpPr txBox="1"/>
          <p:nvPr/>
        </p:nvSpPr>
        <p:spPr>
          <a:xfrm>
            <a:off x="2434117" y="5016913"/>
            <a:ext cx="1019831" cy="369332"/>
          </a:xfrm>
          <a:prstGeom prst="rect">
            <a:avLst/>
          </a:prstGeom>
          <a:noFill/>
        </p:spPr>
        <p:txBody>
          <a:bodyPr wrap="none" rtlCol="0">
            <a:spAutoFit/>
          </a:bodyPr>
          <a:lstStyle/>
          <a:p>
            <a:r>
              <a:rPr lang="en-US" dirty="0">
                <a:solidFill>
                  <a:schemeClr val="bg1"/>
                </a:solidFill>
              </a:rPr>
              <a:t>Co-occur</a:t>
            </a:r>
          </a:p>
        </p:txBody>
      </p:sp>
      <p:cxnSp>
        <p:nvCxnSpPr>
          <p:cNvPr id="46" name="Straight Connector 45">
            <a:extLst>
              <a:ext uri="{FF2B5EF4-FFF2-40B4-BE49-F238E27FC236}">
                <a16:creationId xmlns:a16="http://schemas.microsoft.com/office/drawing/2014/main" id="{5B979B42-7FE7-A707-8056-EA15755E73BD}"/>
              </a:ext>
            </a:extLst>
          </p:cNvPr>
          <p:cNvCxnSpPr>
            <a:cxnSpLocks/>
          </p:cNvCxnSpPr>
          <p:nvPr/>
        </p:nvCxnSpPr>
        <p:spPr>
          <a:xfrm flipV="1">
            <a:off x="683784" y="2074467"/>
            <a:ext cx="4817535" cy="171108"/>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035CFC7-DA63-2DC6-27B9-5FA795AE9481}"/>
              </a:ext>
            </a:extLst>
          </p:cNvPr>
          <p:cNvCxnSpPr>
            <a:cxnSpLocks/>
          </p:cNvCxnSpPr>
          <p:nvPr/>
        </p:nvCxnSpPr>
        <p:spPr>
          <a:xfrm flipV="1">
            <a:off x="4248983" y="4482346"/>
            <a:ext cx="3680831" cy="1167478"/>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A553E91-BFDC-8CF2-816B-2140C9B28EEE}"/>
              </a:ext>
            </a:extLst>
          </p:cNvPr>
          <p:cNvSpPr txBox="1"/>
          <p:nvPr/>
        </p:nvSpPr>
        <p:spPr>
          <a:xfrm>
            <a:off x="3044826" y="4274770"/>
            <a:ext cx="1517338" cy="369332"/>
          </a:xfrm>
          <a:prstGeom prst="rect">
            <a:avLst/>
          </a:prstGeom>
          <a:noFill/>
        </p:spPr>
        <p:txBody>
          <a:bodyPr wrap="none" rtlCol="0">
            <a:spAutoFit/>
          </a:bodyPr>
          <a:lstStyle/>
          <a:p>
            <a:r>
              <a:rPr lang="en-US" dirty="0">
                <a:solidFill>
                  <a:schemeClr val="bg1"/>
                </a:solidFill>
              </a:rPr>
              <a:t>Cardiomegaly </a:t>
            </a:r>
          </a:p>
        </p:txBody>
      </p:sp>
      <p:sp>
        <p:nvSpPr>
          <p:cNvPr id="55" name="TextBox 54">
            <a:extLst>
              <a:ext uri="{FF2B5EF4-FFF2-40B4-BE49-F238E27FC236}">
                <a16:creationId xmlns:a16="http://schemas.microsoft.com/office/drawing/2014/main" id="{56BD13C9-35C3-D949-EECA-6EB749CB1C21}"/>
              </a:ext>
            </a:extLst>
          </p:cNvPr>
          <p:cNvSpPr txBox="1"/>
          <p:nvPr/>
        </p:nvSpPr>
        <p:spPr>
          <a:xfrm>
            <a:off x="2616244" y="2239412"/>
            <a:ext cx="1587101" cy="369332"/>
          </a:xfrm>
          <a:prstGeom prst="rect">
            <a:avLst/>
          </a:prstGeom>
          <a:noFill/>
        </p:spPr>
        <p:txBody>
          <a:bodyPr wrap="none" rtlCol="0">
            <a:spAutoFit/>
          </a:bodyPr>
          <a:lstStyle/>
          <a:p>
            <a:r>
              <a:rPr lang="en-US" dirty="0">
                <a:solidFill>
                  <a:schemeClr val="bg1"/>
                </a:solidFill>
              </a:rPr>
              <a:t>Left lower lung</a:t>
            </a:r>
          </a:p>
        </p:txBody>
      </p:sp>
      <p:sp>
        <p:nvSpPr>
          <p:cNvPr id="58" name="TextBox 57">
            <a:extLst>
              <a:ext uri="{FF2B5EF4-FFF2-40B4-BE49-F238E27FC236}">
                <a16:creationId xmlns:a16="http://schemas.microsoft.com/office/drawing/2014/main" id="{8D595AB0-0B24-AA24-6C83-BD2BB203F2DC}"/>
              </a:ext>
            </a:extLst>
          </p:cNvPr>
          <p:cNvSpPr txBox="1"/>
          <p:nvPr/>
        </p:nvSpPr>
        <p:spPr>
          <a:xfrm>
            <a:off x="2535054" y="3619225"/>
            <a:ext cx="998863" cy="369332"/>
          </a:xfrm>
          <a:prstGeom prst="rect">
            <a:avLst/>
          </a:prstGeom>
          <a:noFill/>
        </p:spPr>
        <p:txBody>
          <a:bodyPr wrap="none" rtlCol="0">
            <a:spAutoFit/>
          </a:bodyPr>
          <a:lstStyle/>
          <a:p>
            <a:r>
              <a:rPr lang="en-US" dirty="0">
                <a:solidFill>
                  <a:schemeClr val="bg1"/>
                </a:solidFill>
              </a:rPr>
              <a:t>Contains</a:t>
            </a:r>
          </a:p>
        </p:txBody>
      </p:sp>
      <p:sp>
        <p:nvSpPr>
          <p:cNvPr id="59" name="TextBox 58">
            <a:extLst>
              <a:ext uri="{FF2B5EF4-FFF2-40B4-BE49-F238E27FC236}">
                <a16:creationId xmlns:a16="http://schemas.microsoft.com/office/drawing/2014/main" id="{D09422A7-D449-9A98-9CBD-912EBA0F7370}"/>
              </a:ext>
            </a:extLst>
          </p:cNvPr>
          <p:cNvSpPr txBox="1"/>
          <p:nvPr/>
        </p:nvSpPr>
        <p:spPr>
          <a:xfrm>
            <a:off x="2172860" y="4508913"/>
            <a:ext cx="1019831" cy="369332"/>
          </a:xfrm>
          <a:prstGeom prst="rect">
            <a:avLst/>
          </a:prstGeom>
          <a:noFill/>
        </p:spPr>
        <p:txBody>
          <a:bodyPr wrap="none" rtlCol="0">
            <a:spAutoFit/>
          </a:bodyPr>
          <a:lstStyle/>
          <a:p>
            <a:r>
              <a:rPr lang="en-US" dirty="0">
                <a:solidFill>
                  <a:schemeClr val="bg1"/>
                </a:solidFill>
              </a:rPr>
              <a:t>Co-occur</a:t>
            </a:r>
          </a:p>
        </p:txBody>
      </p:sp>
      <p:grpSp>
        <p:nvGrpSpPr>
          <p:cNvPr id="15" name="Group 14">
            <a:extLst>
              <a:ext uri="{FF2B5EF4-FFF2-40B4-BE49-F238E27FC236}">
                <a16:creationId xmlns:a16="http://schemas.microsoft.com/office/drawing/2014/main" id="{F2339DF6-1439-DAFD-8AC1-5D253821228F}"/>
              </a:ext>
            </a:extLst>
          </p:cNvPr>
          <p:cNvGrpSpPr/>
          <p:nvPr/>
        </p:nvGrpSpPr>
        <p:grpSpPr>
          <a:xfrm>
            <a:off x="4579652" y="6213230"/>
            <a:ext cx="7612348" cy="639715"/>
            <a:chOff x="4579652" y="6213230"/>
            <a:chExt cx="7612348" cy="639715"/>
          </a:xfrm>
        </p:grpSpPr>
        <p:sp>
          <p:nvSpPr>
            <p:cNvPr id="16" name="Rectangle 15">
              <a:extLst>
                <a:ext uri="{FF2B5EF4-FFF2-40B4-BE49-F238E27FC236}">
                  <a16:creationId xmlns:a16="http://schemas.microsoft.com/office/drawing/2014/main" id="{FBC37D2A-F170-2699-4D7C-426BA0ED5E83}"/>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lue and orange logo with a star&#10;&#10;Description automatically generated with low confidence">
              <a:extLst>
                <a:ext uri="{FF2B5EF4-FFF2-40B4-BE49-F238E27FC236}">
                  <a16:creationId xmlns:a16="http://schemas.microsoft.com/office/drawing/2014/main" id="{30AEA0F6-52C4-7945-2EBE-88AC2A66464B}"/>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19" name="Picture 18" descr="Blue letters on a black background&#10;&#10;Description automatically generated with medium confidence">
              <a:extLst>
                <a:ext uri="{FF2B5EF4-FFF2-40B4-BE49-F238E27FC236}">
                  <a16:creationId xmlns:a16="http://schemas.microsoft.com/office/drawing/2014/main" id="{73B23A33-D556-0DA5-D729-3CBC87336C8B}"/>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21" name="Picture 20" descr="A picture containing graphics, graphic design, font, logo&#10;&#10;Description automatically generated">
              <a:extLst>
                <a:ext uri="{FF2B5EF4-FFF2-40B4-BE49-F238E27FC236}">
                  <a16:creationId xmlns:a16="http://schemas.microsoft.com/office/drawing/2014/main" id="{B9BC9167-6D26-8228-AE1F-7E9283AFFF31}"/>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23" name="Picture 22" descr="A blue text on a black background&#10;&#10;Description automatically generated with medium confidence">
              <a:extLst>
                <a:ext uri="{FF2B5EF4-FFF2-40B4-BE49-F238E27FC236}">
                  <a16:creationId xmlns:a16="http://schemas.microsoft.com/office/drawing/2014/main" id="{87FCE187-7B82-4E64-D151-7D6A9D231FBD}"/>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25" name="Picture 24" descr="A black and white sign with white text&#10;&#10;Description automatically generated with low confidence">
              <a:extLst>
                <a:ext uri="{FF2B5EF4-FFF2-40B4-BE49-F238E27FC236}">
                  <a16:creationId xmlns:a16="http://schemas.microsoft.com/office/drawing/2014/main" id="{6B2E4E35-7B49-0C9D-E0DC-C6F680482ECC}"/>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693507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Implicit graph</a:t>
            </a:r>
          </a:p>
        </p:txBody>
      </p:sp>
      <p:sp>
        <p:nvSpPr>
          <p:cNvPr id="6" name="Content Placeholder 5">
            <a:extLst>
              <a:ext uri="{FF2B5EF4-FFF2-40B4-BE49-F238E27FC236}">
                <a16:creationId xmlns:a16="http://schemas.microsoft.com/office/drawing/2014/main" id="{45C8F4BF-64CF-DA58-0AE1-73F12465185B}"/>
              </a:ext>
            </a:extLst>
          </p:cNvPr>
          <p:cNvSpPr>
            <a:spLocks noGrp="1"/>
          </p:cNvSpPr>
          <p:nvPr>
            <p:ph idx="1"/>
          </p:nvPr>
        </p:nvSpPr>
        <p:spPr/>
        <p:txBody>
          <a:bodyPr/>
          <a:lstStyle/>
          <a:p>
            <a:r>
              <a:rPr lang="en-US" dirty="0"/>
              <a:t>Fully connected graph</a:t>
            </a:r>
          </a:p>
        </p:txBody>
      </p:sp>
      <p:sp>
        <p:nvSpPr>
          <p:cNvPr id="9" name="Oval 8">
            <a:extLst>
              <a:ext uri="{FF2B5EF4-FFF2-40B4-BE49-F238E27FC236}">
                <a16:creationId xmlns:a16="http://schemas.microsoft.com/office/drawing/2014/main" id="{A533F697-28AB-223B-DADC-B83A6503F9E4}"/>
              </a:ext>
            </a:extLst>
          </p:cNvPr>
          <p:cNvSpPr/>
          <p:nvPr/>
        </p:nvSpPr>
        <p:spPr>
          <a:xfrm>
            <a:off x="4951112" y="2293888"/>
            <a:ext cx="411480" cy="411480"/>
          </a:xfrm>
          <a:prstGeom prst="ellipse">
            <a:avLst/>
          </a:prstGeom>
          <a:solidFill>
            <a:srgbClr val="60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D030BB3-A240-A55A-8817-5AC9E1EF5E5A}"/>
              </a:ext>
            </a:extLst>
          </p:cNvPr>
          <p:cNvSpPr/>
          <p:nvPr/>
        </p:nvSpPr>
        <p:spPr>
          <a:xfrm>
            <a:off x="6507456" y="2702490"/>
            <a:ext cx="411480" cy="411480"/>
          </a:xfrm>
          <a:prstGeom prst="ellipse">
            <a:avLst/>
          </a:prstGeom>
          <a:solidFill>
            <a:srgbClr val="2874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48D535-B4C7-049F-5B97-53C17A939BE7}"/>
              </a:ext>
            </a:extLst>
          </p:cNvPr>
          <p:cNvSpPr/>
          <p:nvPr/>
        </p:nvSpPr>
        <p:spPr>
          <a:xfrm>
            <a:off x="6181779" y="4180561"/>
            <a:ext cx="411480" cy="411480"/>
          </a:xfrm>
          <a:prstGeom prst="ellipse">
            <a:avLst/>
          </a:prstGeom>
          <a:solidFill>
            <a:srgbClr val="DA43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B92726-5E90-3DA0-D9E1-F523330AB51E}"/>
              </a:ext>
            </a:extLst>
          </p:cNvPr>
          <p:cNvSpPr/>
          <p:nvPr/>
        </p:nvSpPr>
        <p:spPr>
          <a:xfrm>
            <a:off x="5016859" y="3429000"/>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136F45-CED4-0E32-FD71-CB62052BAABF}"/>
              </a:ext>
            </a:extLst>
          </p:cNvPr>
          <p:cNvSpPr/>
          <p:nvPr/>
        </p:nvSpPr>
        <p:spPr>
          <a:xfrm>
            <a:off x="3751730" y="3742150"/>
            <a:ext cx="411480" cy="411480"/>
          </a:xfrm>
          <a:prstGeom prst="ellipse">
            <a:avLst/>
          </a:prstGeom>
          <a:solidFill>
            <a:srgbClr val="1D66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C37D9D-97F8-F98E-CB03-4CB7BF5AD0E0}"/>
              </a:ext>
            </a:extLst>
          </p:cNvPr>
          <p:cNvSpPr/>
          <p:nvPr/>
        </p:nvSpPr>
        <p:spPr>
          <a:xfrm>
            <a:off x="4515818" y="4969701"/>
            <a:ext cx="411480" cy="411480"/>
          </a:xfrm>
          <a:prstGeom prst="ellipse">
            <a:avLst/>
          </a:prstGeom>
          <a:solidFill>
            <a:srgbClr val="AF37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0D2AD4-0AB5-ABB8-24F4-03A678142966}"/>
              </a:ext>
            </a:extLst>
          </p:cNvPr>
          <p:cNvSpPr/>
          <p:nvPr/>
        </p:nvSpPr>
        <p:spPr>
          <a:xfrm>
            <a:off x="6095976" y="5545898"/>
            <a:ext cx="411480" cy="411480"/>
          </a:xfrm>
          <a:prstGeom prst="ellipse">
            <a:avLst/>
          </a:prstGeom>
          <a:solidFill>
            <a:srgbClr val="372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48B1C8-BB79-157D-9341-7CA0AE009DDB}"/>
              </a:ext>
            </a:extLst>
          </p:cNvPr>
          <p:cNvSpPr/>
          <p:nvPr/>
        </p:nvSpPr>
        <p:spPr>
          <a:xfrm>
            <a:off x="7739093" y="4232798"/>
            <a:ext cx="411480" cy="411480"/>
          </a:xfrm>
          <a:prstGeom prst="ellipse">
            <a:avLst/>
          </a:prstGeom>
          <a:solidFill>
            <a:srgbClr val="F67E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92D3F9-CA4D-CAF9-A1BE-F9C5671F6DA5}"/>
              </a:ext>
            </a:extLst>
          </p:cNvPr>
          <p:cNvSpPr/>
          <p:nvPr/>
        </p:nvSpPr>
        <p:spPr>
          <a:xfrm>
            <a:off x="7785111" y="3024085"/>
            <a:ext cx="411480" cy="411480"/>
          </a:xfrm>
          <a:prstGeom prst="ellipse">
            <a:avLst/>
          </a:prstGeom>
          <a:solidFill>
            <a:srgbClr val="F66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046E21D-E5E3-A0E1-3DF2-D1DB747DC35C}"/>
              </a:ext>
            </a:extLst>
          </p:cNvPr>
          <p:cNvCxnSpPr>
            <a:cxnSpLocks/>
            <a:stCxn id="9" idx="6"/>
            <a:endCxn id="10" idx="2"/>
          </p:cNvCxnSpPr>
          <p:nvPr/>
        </p:nvCxnSpPr>
        <p:spPr>
          <a:xfrm>
            <a:off x="5362592" y="2499628"/>
            <a:ext cx="1144864" cy="408602"/>
          </a:xfrm>
          <a:prstGeom prst="line">
            <a:avLst/>
          </a:prstGeom>
          <a:ln w="25400">
            <a:solidFill>
              <a:srgbClr val="554D5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340CA3-5433-E45E-2FB7-89747CB2A193}"/>
              </a:ext>
            </a:extLst>
          </p:cNvPr>
          <p:cNvCxnSpPr>
            <a:cxnSpLocks/>
            <a:stCxn id="10" idx="6"/>
            <a:endCxn id="17" idx="2"/>
          </p:cNvCxnSpPr>
          <p:nvPr/>
        </p:nvCxnSpPr>
        <p:spPr>
          <a:xfrm>
            <a:off x="6918936" y="2908230"/>
            <a:ext cx="866175" cy="321595"/>
          </a:xfrm>
          <a:prstGeom prst="line">
            <a:avLst/>
          </a:prstGeom>
          <a:ln w="25400">
            <a:solidFill>
              <a:srgbClr val="EB71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C4E089-9ABB-51E7-A39F-F414CEDEAF6C}"/>
              </a:ext>
            </a:extLst>
          </p:cNvPr>
          <p:cNvCxnSpPr>
            <a:cxnSpLocks/>
            <a:stCxn id="17" idx="4"/>
            <a:endCxn id="16" idx="0"/>
          </p:cNvCxnSpPr>
          <p:nvPr/>
        </p:nvCxnSpPr>
        <p:spPr>
          <a:xfrm flipH="1">
            <a:off x="7944833" y="3435565"/>
            <a:ext cx="46018" cy="797233"/>
          </a:xfrm>
          <a:prstGeom prst="line">
            <a:avLst/>
          </a:prstGeom>
          <a:ln w="25400">
            <a:solidFill>
              <a:srgbClr val="F0877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6BBDC6-873B-4598-3C40-71A872ABB6A4}"/>
              </a:ext>
            </a:extLst>
          </p:cNvPr>
          <p:cNvCxnSpPr>
            <a:cxnSpLocks/>
            <a:stCxn id="16" idx="3"/>
            <a:endCxn id="15" idx="6"/>
          </p:cNvCxnSpPr>
          <p:nvPr/>
        </p:nvCxnSpPr>
        <p:spPr>
          <a:xfrm flipH="1">
            <a:off x="6507456" y="4584018"/>
            <a:ext cx="1291897" cy="1167620"/>
          </a:xfrm>
          <a:prstGeom prst="line">
            <a:avLst/>
          </a:prstGeom>
          <a:ln w="25400">
            <a:solidFill>
              <a:srgbClr val="6F968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CD1EB6-C886-0810-C5A3-F7B38B44723B}"/>
              </a:ext>
            </a:extLst>
          </p:cNvPr>
          <p:cNvCxnSpPr>
            <a:cxnSpLocks/>
            <a:stCxn id="11" idx="4"/>
            <a:endCxn id="15" idx="0"/>
          </p:cNvCxnSpPr>
          <p:nvPr/>
        </p:nvCxnSpPr>
        <p:spPr>
          <a:xfrm flipH="1">
            <a:off x="6301716" y="4592041"/>
            <a:ext cx="85803" cy="953857"/>
          </a:xfrm>
          <a:prstGeom prst="line">
            <a:avLst/>
          </a:prstGeom>
          <a:ln w="25400">
            <a:solidFill>
              <a:srgbClr val="E9944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600387-3B30-E892-C0C5-6B9A83801EBF}"/>
              </a:ext>
            </a:extLst>
          </p:cNvPr>
          <p:cNvCxnSpPr>
            <a:cxnSpLocks/>
            <a:stCxn id="14" idx="5"/>
            <a:endCxn id="15" idx="2"/>
          </p:cNvCxnSpPr>
          <p:nvPr/>
        </p:nvCxnSpPr>
        <p:spPr>
          <a:xfrm>
            <a:off x="4867038" y="5320921"/>
            <a:ext cx="1228938" cy="430717"/>
          </a:xfrm>
          <a:prstGeom prst="line">
            <a:avLst/>
          </a:prstGeom>
          <a:ln w="25400">
            <a:solidFill>
              <a:srgbClr val="C6797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70CF2B-DC48-C7F3-07C0-26E239F0D069}"/>
              </a:ext>
            </a:extLst>
          </p:cNvPr>
          <p:cNvCxnSpPr>
            <a:cxnSpLocks/>
            <a:stCxn id="13" idx="5"/>
            <a:endCxn id="14" idx="1"/>
          </p:cNvCxnSpPr>
          <p:nvPr/>
        </p:nvCxnSpPr>
        <p:spPr>
          <a:xfrm>
            <a:off x="4102950" y="4093370"/>
            <a:ext cx="473128" cy="936591"/>
          </a:xfrm>
          <a:prstGeom prst="line">
            <a:avLst/>
          </a:prstGeom>
          <a:ln w="25400">
            <a:solidFill>
              <a:srgbClr val="5D80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9E9FE9-4BF5-ADB8-B08A-1B0B40B22C52}"/>
              </a:ext>
            </a:extLst>
          </p:cNvPr>
          <p:cNvCxnSpPr>
            <a:cxnSpLocks/>
            <a:stCxn id="9" idx="3"/>
            <a:endCxn id="13" idx="7"/>
          </p:cNvCxnSpPr>
          <p:nvPr/>
        </p:nvCxnSpPr>
        <p:spPr>
          <a:xfrm flipH="1">
            <a:off x="4102950" y="2645108"/>
            <a:ext cx="908422" cy="1157302"/>
          </a:xfrm>
          <a:prstGeom prst="line">
            <a:avLst/>
          </a:prstGeom>
          <a:ln w="25400">
            <a:solidFill>
              <a:srgbClr val="527F7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CAF5A7-3376-4EA8-7614-95AD1A153C0E}"/>
              </a:ext>
            </a:extLst>
          </p:cNvPr>
          <p:cNvCxnSpPr>
            <a:cxnSpLocks/>
            <a:stCxn id="9" idx="4"/>
            <a:endCxn id="12" idx="0"/>
          </p:cNvCxnSpPr>
          <p:nvPr/>
        </p:nvCxnSpPr>
        <p:spPr>
          <a:xfrm>
            <a:off x="5156852" y="2705368"/>
            <a:ext cx="65747" cy="723632"/>
          </a:xfrm>
          <a:prstGeom prst="line">
            <a:avLst/>
          </a:prstGeom>
          <a:ln w="25400">
            <a:solidFill>
              <a:srgbClr val="F0863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7ABA3-7763-AA4E-F431-EF21A0BDF739}"/>
              </a:ext>
            </a:extLst>
          </p:cNvPr>
          <p:cNvCxnSpPr>
            <a:cxnSpLocks/>
            <a:stCxn id="10" idx="4"/>
            <a:endCxn id="11" idx="0"/>
          </p:cNvCxnSpPr>
          <p:nvPr/>
        </p:nvCxnSpPr>
        <p:spPr>
          <a:xfrm flipH="1">
            <a:off x="6387519" y="3113970"/>
            <a:ext cx="325677" cy="1066591"/>
          </a:xfrm>
          <a:prstGeom prst="line">
            <a:avLst/>
          </a:prstGeom>
          <a:ln w="25400">
            <a:solidFill>
              <a:srgbClr val="E7726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D2223-628B-6CCA-F1D2-06C1CF2DB6A2}"/>
              </a:ext>
            </a:extLst>
          </p:cNvPr>
          <p:cNvCxnSpPr>
            <a:cxnSpLocks/>
            <a:stCxn id="17" idx="3"/>
            <a:endCxn id="11" idx="6"/>
          </p:cNvCxnSpPr>
          <p:nvPr/>
        </p:nvCxnSpPr>
        <p:spPr>
          <a:xfrm flipH="1">
            <a:off x="6593259" y="3375305"/>
            <a:ext cx="1252112" cy="1010996"/>
          </a:xfrm>
          <a:prstGeom prst="line">
            <a:avLst/>
          </a:prstGeom>
          <a:ln w="25400">
            <a:solidFill>
              <a:srgbClr val="EB696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5E4467-120B-268E-B9A5-B4BADCFF13D4}"/>
              </a:ext>
            </a:extLst>
          </p:cNvPr>
          <p:cNvCxnSpPr>
            <a:cxnSpLocks/>
            <a:stCxn id="11" idx="1"/>
            <a:endCxn id="12" idx="6"/>
          </p:cNvCxnSpPr>
          <p:nvPr/>
        </p:nvCxnSpPr>
        <p:spPr>
          <a:xfrm flipH="1" flipV="1">
            <a:off x="5428339" y="3634740"/>
            <a:ext cx="813700" cy="606081"/>
          </a:xfrm>
          <a:prstGeom prst="line">
            <a:avLst/>
          </a:prstGeom>
          <a:ln w="25400">
            <a:solidFill>
              <a:srgbClr val="ED8C8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70E3B6-585F-80D0-B980-DD80A6C8CF77}"/>
              </a:ext>
            </a:extLst>
          </p:cNvPr>
          <p:cNvCxnSpPr>
            <a:cxnSpLocks/>
            <a:stCxn id="14" idx="7"/>
            <a:endCxn id="12" idx="4"/>
          </p:cNvCxnSpPr>
          <p:nvPr/>
        </p:nvCxnSpPr>
        <p:spPr>
          <a:xfrm flipV="1">
            <a:off x="4867038" y="3840480"/>
            <a:ext cx="355561" cy="1189481"/>
          </a:xfrm>
          <a:prstGeom prst="line">
            <a:avLst/>
          </a:prstGeom>
          <a:ln w="25400">
            <a:solidFill>
              <a:srgbClr val="E2675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1683B1-D655-D39A-6DF7-D9442AB9358B}"/>
              </a:ext>
            </a:extLst>
          </p:cNvPr>
          <p:cNvCxnSpPr>
            <a:cxnSpLocks/>
            <a:stCxn id="13" idx="6"/>
            <a:endCxn id="12" idx="2"/>
          </p:cNvCxnSpPr>
          <p:nvPr/>
        </p:nvCxnSpPr>
        <p:spPr>
          <a:xfrm flipV="1">
            <a:off x="4163210" y="3634740"/>
            <a:ext cx="853649" cy="313150"/>
          </a:xfrm>
          <a:prstGeom prst="line">
            <a:avLst/>
          </a:prstGeom>
          <a:ln w="25400">
            <a:solidFill>
              <a:srgbClr val="3B5E6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DC6A02-53C7-5B5C-18A8-791F16CDAF8A}"/>
              </a:ext>
            </a:extLst>
          </p:cNvPr>
          <p:cNvCxnSpPr>
            <a:cxnSpLocks/>
            <a:stCxn id="14" idx="6"/>
            <a:endCxn id="11" idx="3"/>
          </p:cNvCxnSpPr>
          <p:nvPr/>
        </p:nvCxnSpPr>
        <p:spPr>
          <a:xfrm flipV="1">
            <a:off x="4927298" y="4531781"/>
            <a:ext cx="1314741" cy="643660"/>
          </a:xfrm>
          <a:prstGeom prst="line">
            <a:avLst/>
          </a:prstGeom>
          <a:ln w="25400">
            <a:solidFill>
              <a:srgbClr val="B55D6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46D4D-4ADC-CE19-14A2-AEEA7524A350}"/>
              </a:ext>
            </a:extLst>
          </p:cNvPr>
          <p:cNvCxnSpPr>
            <a:cxnSpLocks/>
            <a:stCxn id="11" idx="5"/>
            <a:endCxn id="16" idx="2"/>
          </p:cNvCxnSpPr>
          <p:nvPr/>
        </p:nvCxnSpPr>
        <p:spPr>
          <a:xfrm flipV="1">
            <a:off x="6532999" y="4438538"/>
            <a:ext cx="1206094" cy="93243"/>
          </a:xfrm>
          <a:prstGeom prst="line">
            <a:avLst/>
          </a:prstGeom>
          <a:ln w="25400">
            <a:solidFill>
              <a:srgbClr val="EA7275"/>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0E892AD-C631-0BD0-323D-949B9146126F}"/>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D0AC771D-BCA5-7A03-6812-DF8730F6BDA6}"/>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65FE9675-089F-AC8D-3CC3-4C77E39C0C79}"/>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164796DA-55BA-7BD2-B98F-D1D278C37073}"/>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490373DF-354E-759B-A266-CC0A3FA9C6E9}"/>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34" name="Picture 33" descr="A blue text on a black background&#10;&#10;Description automatically generated with medium confidence">
              <a:extLst>
                <a:ext uri="{FF2B5EF4-FFF2-40B4-BE49-F238E27FC236}">
                  <a16:creationId xmlns:a16="http://schemas.microsoft.com/office/drawing/2014/main" id="{8BF3C781-F515-569F-8ECC-ACC1261F81A6}"/>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35" name="Picture 34" descr="A black and white sign with white text&#10;&#10;Description automatically generated with low confidence">
              <a:extLst>
                <a:ext uri="{FF2B5EF4-FFF2-40B4-BE49-F238E27FC236}">
                  <a16:creationId xmlns:a16="http://schemas.microsoft.com/office/drawing/2014/main" id="{86808DC5-67ED-876E-A266-210B7B9BBA81}"/>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973817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7C81-A0EF-8902-89EA-8B5EE96DA772}"/>
              </a:ext>
            </a:extLst>
          </p:cNvPr>
          <p:cNvSpPr>
            <a:spLocks noGrp="1"/>
          </p:cNvSpPr>
          <p:nvPr>
            <p:ph type="title"/>
          </p:nvPr>
        </p:nvSpPr>
        <p:spPr/>
        <p:txBody>
          <a:bodyPr/>
          <a:lstStyle/>
          <a:p>
            <a:r>
              <a:rPr lang="en-US" dirty="0"/>
              <a:t>Multi-relationship Graph Module</a:t>
            </a:r>
          </a:p>
        </p:txBody>
      </p:sp>
      <p:sp>
        <p:nvSpPr>
          <p:cNvPr id="3" name="Content Placeholder 2">
            <a:extLst>
              <a:ext uri="{FF2B5EF4-FFF2-40B4-BE49-F238E27FC236}">
                <a16:creationId xmlns:a16="http://schemas.microsoft.com/office/drawing/2014/main" id="{94392F2B-D2F3-B0A2-182D-42FD1EF78990}"/>
              </a:ext>
            </a:extLst>
          </p:cNvPr>
          <p:cNvSpPr>
            <a:spLocks noGrp="1"/>
          </p:cNvSpPr>
          <p:nvPr>
            <p:ph idx="1"/>
          </p:nvPr>
        </p:nvSpPr>
        <p:spPr>
          <a:xfrm>
            <a:off x="292103" y="1012533"/>
            <a:ext cx="10259783" cy="4802186"/>
          </a:xfrm>
        </p:spPr>
        <p:txBody>
          <a:bodyPr>
            <a:normAutofit/>
          </a:bodyPr>
          <a:lstStyle/>
          <a:p>
            <a:r>
              <a:rPr lang="en-US" dirty="0"/>
              <a:t>Obtaining the final graph feature</a:t>
            </a:r>
          </a:p>
        </p:txBody>
      </p:sp>
      <p:pic>
        <p:nvPicPr>
          <p:cNvPr id="4" name="Picture 3">
            <a:extLst>
              <a:ext uri="{FF2B5EF4-FFF2-40B4-BE49-F238E27FC236}">
                <a16:creationId xmlns:a16="http://schemas.microsoft.com/office/drawing/2014/main" id="{8BC9E61E-D6C3-0F5C-4CFF-33B70389F74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Lst>
          </a:blip>
          <a:srcRect b="7847"/>
          <a:stretch/>
        </p:blipFill>
        <p:spPr>
          <a:xfrm>
            <a:off x="1640114" y="1656150"/>
            <a:ext cx="8286228" cy="4373896"/>
          </a:xfrm>
          <a:prstGeom prst="rect">
            <a:avLst/>
          </a:prstGeom>
        </p:spPr>
      </p:pic>
      <p:pic>
        <p:nvPicPr>
          <p:cNvPr id="5" name="Picture 4">
            <a:extLst>
              <a:ext uri="{FF2B5EF4-FFF2-40B4-BE49-F238E27FC236}">
                <a16:creationId xmlns:a16="http://schemas.microsoft.com/office/drawing/2014/main" id="{C5D81212-2F56-D6AD-3F79-180BD475AAF0}"/>
              </a:ext>
            </a:extLst>
          </p:cNvPr>
          <p:cNvPicPr>
            <a:picLocks noChangeAspect="1"/>
          </p:cNvPicPr>
          <p:nvPr/>
        </p:nvPicPr>
        <p:blipFill rotWithShape="1">
          <a:blip r:embed="rId5"/>
          <a:srcRect l="27150" t="51648" r="12769" b="7847"/>
          <a:stretch/>
        </p:blipFill>
        <p:spPr>
          <a:xfrm>
            <a:off x="3889829" y="4107542"/>
            <a:ext cx="4978400" cy="1922503"/>
          </a:xfrm>
          <a:prstGeom prst="rect">
            <a:avLst/>
          </a:prstGeom>
        </p:spPr>
      </p:pic>
      <p:grpSp>
        <p:nvGrpSpPr>
          <p:cNvPr id="6" name="Group 5">
            <a:extLst>
              <a:ext uri="{FF2B5EF4-FFF2-40B4-BE49-F238E27FC236}">
                <a16:creationId xmlns:a16="http://schemas.microsoft.com/office/drawing/2014/main" id="{4308EB37-37FB-2D39-0B29-50366D791823}"/>
              </a:ext>
            </a:extLst>
          </p:cNvPr>
          <p:cNvGrpSpPr/>
          <p:nvPr/>
        </p:nvGrpSpPr>
        <p:grpSpPr>
          <a:xfrm>
            <a:off x="4579652" y="6213230"/>
            <a:ext cx="7612348" cy="639715"/>
            <a:chOff x="4579652" y="6213230"/>
            <a:chExt cx="7612348" cy="639715"/>
          </a:xfrm>
        </p:grpSpPr>
        <p:sp>
          <p:nvSpPr>
            <p:cNvPr id="7" name="Rectangle 6">
              <a:extLst>
                <a:ext uri="{FF2B5EF4-FFF2-40B4-BE49-F238E27FC236}">
                  <a16:creationId xmlns:a16="http://schemas.microsoft.com/office/drawing/2014/main" id="{7487EC8E-0A5D-1A2C-035C-81F5A1191AF2}"/>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9B9515DE-F257-5816-78C1-F42ABBE95C60}"/>
                </a:ext>
              </a:extLst>
            </p:cNvPr>
            <p:cNvPicPr>
              <a:picLocks noChangeAspect="1"/>
            </p:cNvPicPr>
            <p:nvPr/>
          </p:nvPicPr>
          <p:blipFill>
            <a:blip r:embed="rId6"/>
            <a:stretch>
              <a:fillRect/>
            </a:stretch>
          </p:blipFill>
          <p:spPr>
            <a:xfrm>
              <a:off x="4579652" y="6338082"/>
              <a:ext cx="696080" cy="386711"/>
            </a:xfrm>
            <a:prstGeom prst="rect">
              <a:avLst/>
            </a:prstGeom>
          </p:spPr>
        </p:pic>
        <p:pic>
          <p:nvPicPr>
            <p:cNvPr id="9" name="Picture 8" descr="Blue letters on a black background&#10;&#10;Description automatically generated with medium confidence">
              <a:extLst>
                <a:ext uri="{FF2B5EF4-FFF2-40B4-BE49-F238E27FC236}">
                  <a16:creationId xmlns:a16="http://schemas.microsoft.com/office/drawing/2014/main" id="{ED4D31EE-8B00-DD2A-4125-3F41116DE2B0}"/>
                </a:ext>
              </a:extLst>
            </p:cNvPr>
            <p:cNvPicPr>
              <a:picLocks noChangeAspect="1"/>
            </p:cNvPicPr>
            <p:nvPr/>
          </p:nvPicPr>
          <p:blipFill>
            <a:blip r:embed="rId7"/>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70A248DF-3D9F-F917-60DB-E6B41E172C16}"/>
                </a:ext>
              </a:extLst>
            </p:cNvPr>
            <p:cNvPicPr>
              <a:picLocks noChangeAspect="1"/>
            </p:cNvPicPr>
            <p:nvPr/>
          </p:nvPicPr>
          <p:blipFill>
            <a:blip r:embed="rId8"/>
            <a:stretch>
              <a:fillRect/>
            </a:stretch>
          </p:blipFill>
          <p:spPr>
            <a:xfrm>
              <a:off x="6858023" y="6338082"/>
              <a:ext cx="1511620" cy="390009"/>
            </a:xfrm>
            <a:prstGeom prst="rect">
              <a:avLst/>
            </a:prstGeom>
            <a:solidFill>
              <a:schemeClr val="bg1"/>
            </a:solidFill>
          </p:spPr>
        </p:pic>
        <p:pic>
          <p:nvPicPr>
            <p:cNvPr id="11" name="Picture 10" descr="A blue text on a black background&#10;&#10;Description automatically generated with medium confidence">
              <a:extLst>
                <a:ext uri="{FF2B5EF4-FFF2-40B4-BE49-F238E27FC236}">
                  <a16:creationId xmlns:a16="http://schemas.microsoft.com/office/drawing/2014/main" id="{7071BBDE-0BEA-8111-AF2A-AC0F66158FF0}"/>
                </a:ext>
              </a:extLst>
            </p:cNvPr>
            <p:cNvPicPr>
              <a:picLocks noChangeAspect="1"/>
            </p:cNvPicPr>
            <p:nvPr/>
          </p:nvPicPr>
          <p:blipFill>
            <a:blip r:embed="rId9"/>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095EA6B9-025E-F283-E5BE-E1ABEA7088B8}"/>
                </a:ext>
              </a:extLst>
            </p:cNvPr>
            <p:cNvPicPr>
              <a:picLocks noChangeAspect="1"/>
            </p:cNvPicPr>
            <p:nvPr/>
          </p:nvPicPr>
          <p:blipFill>
            <a:blip r:embed="rId10"/>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819613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29F-AF4D-E2E5-5BEC-AD0AD184D45C}"/>
              </a:ext>
            </a:extLst>
          </p:cNvPr>
          <p:cNvSpPr>
            <a:spLocks noGrp="1"/>
          </p:cNvSpPr>
          <p:nvPr>
            <p:ph type="title"/>
          </p:nvPr>
        </p:nvSpPr>
        <p:spPr/>
        <p:txBody>
          <a:bodyPr/>
          <a:lstStyle/>
          <a:p>
            <a:r>
              <a:rPr lang="en-US" dirty="0"/>
              <a:t>Feature attention</a:t>
            </a:r>
          </a:p>
        </p:txBody>
      </p:sp>
      <p:grpSp>
        <p:nvGrpSpPr>
          <p:cNvPr id="4" name="Group 3">
            <a:extLst>
              <a:ext uri="{FF2B5EF4-FFF2-40B4-BE49-F238E27FC236}">
                <a16:creationId xmlns:a16="http://schemas.microsoft.com/office/drawing/2014/main" id="{A705A38C-AD8A-5700-C2EA-FE32EF383ACC}"/>
              </a:ext>
            </a:extLst>
          </p:cNvPr>
          <p:cNvGrpSpPr/>
          <p:nvPr/>
        </p:nvGrpSpPr>
        <p:grpSpPr>
          <a:xfrm>
            <a:off x="1326453" y="1519516"/>
            <a:ext cx="9592882" cy="4609777"/>
            <a:chOff x="1288491" y="1199475"/>
            <a:chExt cx="10007038" cy="4808796"/>
          </a:xfrm>
        </p:grpSpPr>
        <p:pic>
          <p:nvPicPr>
            <p:cNvPr id="7" name="Picture 6" descr="A picture containing text, screenshot, multimedia software, software&#10;&#10;Description automatically generated">
              <a:extLst>
                <a:ext uri="{FF2B5EF4-FFF2-40B4-BE49-F238E27FC236}">
                  <a16:creationId xmlns:a16="http://schemas.microsoft.com/office/drawing/2014/main" id="{FD245955-ED2E-CC60-42B1-48B567CC30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3000"/>
                      </a14:imgEffect>
                    </a14:imgLayer>
                  </a14:imgProps>
                </a:ext>
              </a:extLst>
            </a:blip>
            <a:stretch>
              <a:fillRect/>
            </a:stretch>
          </p:blipFill>
          <p:spPr>
            <a:xfrm>
              <a:off x="1288491" y="1199475"/>
              <a:ext cx="10007038" cy="4808796"/>
            </a:xfrm>
            <a:prstGeom prst="rect">
              <a:avLst/>
            </a:prstGeom>
            <a:solidFill>
              <a:schemeClr val="bg1">
                <a:lumMod val="75000"/>
              </a:schemeClr>
            </a:solidFill>
          </p:spPr>
        </p:pic>
        <p:pic>
          <p:nvPicPr>
            <p:cNvPr id="3" name="Picture 2" descr="A picture containing text, screenshot, multimedia software, software&#10;&#10;Description automatically generated">
              <a:extLst>
                <a:ext uri="{FF2B5EF4-FFF2-40B4-BE49-F238E27FC236}">
                  <a16:creationId xmlns:a16="http://schemas.microsoft.com/office/drawing/2014/main" id="{B7094158-8480-7D34-5EAC-45174DF13BD9}"/>
                </a:ext>
              </a:extLst>
            </p:cNvPr>
            <p:cNvPicPr>
              <a:picLocks noChangeAspect="1"/>
            </p:cNvPicPr>
            <p:nvPr/>
          </p:nvPicPr>
          <p:blipFill rotWithShape="1">
            <a:blip r:embed="rId5"/>
            <a:srcRect l="60225" t="21236" r="16569" b="5118"/>
            <a:stretch/>
          </p:blipFill>
          <p:spPr>
            <a:xfrm>
              <a:off x="7315199" y="2220686"/>
              <a:ext cx="2322287" cy="3541486"/>
            </a:xfrm>
            <a:prstGeom prst="rect">
              <a:avLst/>
            </a:prstGeom>
            <a:solidFill>
              <a:schemeClr val="bg1"/>
            </a:solidFill>
          </p:spPr>
        </p:pic>
      </p:grpSp>
      <p:sp>
        <p:nvSpPr>
          <p:cNvPr id="5" name="Content Placeholder 2">
            <a:extLst>
              <a:ext uri="{FF2B5EF4-FFF2-40B4-BE49-F238E27FC236}">
                <a16:creationId xmlns:a16="http://schemas.microsoft.com/office/drawing/2014/main" id="{FB627F42-8FBD-B9C7-0886-805F7298BC74}"/>
              </a:ext>
            </a:extLst>
          </p:cNvPr>
          <p:cNvSpPr>
            <a:spLocks noGrp="1"/>
          </p:cNvSpPr>
          <p:nvPr>
            <p:ph idx="1"/>
          </p:nvPr>
        </p:nvSpPr>
        <p:spPr>
          <a:xfrm>
            <a:off x="292103" y="1012533"/>
            <a:ext cx="11398624" cy="4525963"/>
          </a:xfrm>
        </p:spPr>
        <p:txBody>
          <a:bodyPr>
            <a:normAutofit/>
          </a:bodyPr>
          <a:lstStyle/>
          <a:p>
            <a:r>
              <a:rPr lang="en-US" dirty="0"/>
              <a:t>concatenation, matrix multiplication, fully connected layers.</a:t>
            </a:r>
          </a:p>
        </p:txBody>
      </p:sp>
      <p:grpSp>
        <p:nvGrpSpPr>
          <p:cNvPr id="6" name="Group 5">
            <a:extLst>
              <a:ext uri="{FF2B5EF4-FFF2-40B4-BE49-F238E27FC236}">
                <a16:creationId xmlns:a16="http://schemas.microsoft.com/office/drawing/2014/main" id="{A6DD38BE-E367-D60C-0A16-C7160427B039}"/>
              </a:ext>
            </a:extLst>
          </p:cNvPr>
          <p:cNvGrpSpPr/>
          <p:nvPr/>
        </p:nvGrpSpPr>
        <p:grpSpPr>
          <a:xfrm>
            <a:off x="4579652" y="6213230"/>
            <a:ext cx="7612348" cy="639715"/>
            <a:chOff x="4579652" y="6213230"/>
            <a:chExt cx="7612348" cy="639715"/>
          </a:xfrm>
        </p:grpSpPr>
        <p:sp>
          <p:nvSpPr>
            <p:cNvPr id="8" name="Rectangle 7">
              <a:extLst>
                <a:ext uri="{FF2B5EF4-FFF2-40B4-BE49-F238E27FC236}">
                  <a16:creationId xmlns:a16="http://schemas.microsoft.com/office/drawing/2014/main" id="{52D309D7-6C73-5E8B-9860-4072B5F179B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orange logo with a star&#10;&#10;Description automatically generated with low confidence">
              <a:extLst>
                <a:ext uri="{FF2B5EF4-FFF2-40B4-BE49-F238E27FC236}">
                  <a16:creationId xmlns:a16="http://schemas.microsoft.com/office/drawing/2014/main" id="{F09121FB-8DBB-CA2F-FCBB-B066E1EC8C92}"/>
                </a:ext>
              </a:extLst>
            </p:cNvPr>
            <p:cNvPicPr>
              <a:picLocks noChangeAspect="1"/>
            </p:cNvPicPr>
            <p:nvPr/>
          </p:nvPicPr>
          <p:blipFill>
            <a:blip r:embed="rId6"/>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D73E1C09-E1F9-CB14-83C6-56907A31A6C7}"/>
                </a:ext>
              </a:extLst>
            </p:cNvPr>
            <p:cNvPicPr>
              <a:picLocks noChangeAspect="1"/>
            </p:cNvPicPr>
            <p:nvPr/>
          </p:nvPicPr>
          <p:blipFill>
            <a:blip r:embed="rId7"/>
            <a:stretch>
              <a:fillRect/>
            </a:stretch>
          </p:blipFill>
          <p:spPr>
            <a:xfrm>
              <a:off x="5361274" y="6338082"/>
              <a:ext cx="1424855" cy="395175"/>
            </a:xfrm>
            <a:prstGeom prst="rect">
              <a:avLst/>
            </a:prstGeom>
          </p:spPr>
        </p:pic>
        <p:pic>
          <p:nvPicPr>
            <p:cNvPr id="11" name="Picture 10" descr="A picture containing graphics, graphic design, font, logo&#10;&#10;Description automatically generated">
              <a:extLst>
                <a:ext uri="{FF2B5EF4-FFF2-40B4-BE49-F238E27FC236}">
                  <a16:creationId xmlns:a16="http://schemas.microsoft.com/office/drawing/2014/main" id="{C16BC13A-8C74-2F04-068F-E1F88F6117D8}"/>
                </a:ext>
              </a:extLst>
            </p:cNvPr>
            <p:cNvPicPr>
              <a:picLocks noChangeAspect="1"/>
            </p:cNvPicPr>
            <p:nvPr/>
          </p:nvPicPr>
          <p:blipFill>
            <a:blip r:embed="rId8"/>
            <a:stretch>
              <a:fillRect/>
            </a:stretch>
          </p:blipFill>
          <p:spPr>
            <a:xfrm>
              <a:off x="6858023" y="6338082"/>
              <a:ext cx="1511620" cy="390009"/>
            </a:xfrm>
            <a:prstGeom prst="rect">
              <a:avLst/>
            </a:prstGeom>
            <a:solidFill>
              <a:schemeClr val="bg1"/>
            </a:solidFill>
          </p:spPr>
        </p:pic>
        <p:pic>
          <p:nvPicPr>
            <p:cNvPr id="12" name="Picture 11" descr="A blue text on a black background&#10;&#10;Description automatically generated with medium confidence">
              <a:extLst>
                <a:ext uri="{FF2B5EF4-FFF2-40B4-BE49-F238E27FC236}">
                  <a16:creationId xmlns:a16="http://schemas.microsoft.com/office/drawing/2014/main" id="{39D52FF1-6A9F-270C-5A34-C7EADEDFFF5B}"/>
                </a:ext>
              </a:extLst>
            </p:cNvPr>
            <p:cNvPicPr>
              <a:picLocks noChangeAspect="1"/>
            </p:cNvPicPr>
            <p:nvPr/>
          </p:nvPicPr>
          <p:blipFill>
            <a:blip r:embed="rId9"/>
            <a:stretch>
              <a:fillRect/>
            </a:stretch>
          </p:blipFill>
          <p:spPr>
            <a:xfrm>
              <a:off x="8499306" y="6338082"/>
              <a:ext cx="1978935" cy="390009"/>
            </a:xfrm>
            <a:prstGeom prst="rect">
              <a:avLst/>
            </a:prstGeom>
            <a:solidFill>
              <a:schemeClr val="tx1"/>
            </a:solidFill>
          </p:spPr>
        </p:pic>
        <p:pic>
          <p:nvPicPr>
            <p:cNvPr id="13" name="Picture 12" descr="A black and white sign with white text&#10;&#10;Description automatically generated with low confidence">
              <a:extLst>
                <a:ext uri="{FF2B5EF4-FFF2-40B4-BE49-F238E27FC236}">
                  <a16:creationId xmlns:a16="http://schemas.microsoft.com/office/drawing/2014/main" id="{0C281B97-431B-D996-BC27-7DDAF7764A47}"/>
                </a:ext>
              </a:extLst>
            </p:cNvPr>
            <p:cNvPicPr>
              <a:picLocks noChangeAspect="1"/>
            </p:cNvPicPr>
            <p:nvPr/>
          </p:nvPicPr>
          <p:blipFill>
            <a:blip r:embed="rId10"/>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64404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229F-AF4D-E2E5-5BEC-AD0AD184D45C}"/>
              </a:ext>
            </a:extLst>
          </p:cNvPr>
          <p:cNvSpPr>
            <a:spLocks noGrp="1"/>
          </p:cNvSpPr>
          <p:nvPr>
            <p:ph type="title"/>
          </p:nvPr>
        </p:nvSpPr>
        <p:spPr/>
        <p:txBody>
          <a:bodyPr/>
          <a:lstStyle/>
          <a:p>
            <a:r>
              <a:rPr lang="en-US" dirty="0"/>
              <a:t>Answer generator</a:t>
            </a:r>
          </a:p>
        </p:txBody>
      </p:sp>
      <p:pic>
        <p:nvPicPr>
          <p:cNvPr id="7" name="Picture 6" descr="A picture containing text, screenshot, multimedia software, software&#10;&#10;Description automatically generated">
            <a:extLst>
              <a:ext uri="{FF2B5EF4-FFF2-40B4-BE49-F238E27FC236}">
                <a16:creationId xmlns:a16="http://schemas.microsoft.com/office/drawing/2014/main" id="{FD245955-ED2E-CC60-42B1-48B567CC30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3000"/>
                    </a14:imgEffect>
                  </a14:imgLayer>
                </a14:imgProps>
              </a:ext>
            </a:extLst>
          </a:blip>
          <a:stretch>
            <a:fillRect/>
          </a:stretch>
        </p:blipFill>
        <p:spPr>
          <a:xfrm>
            <a:off x="1326453" y="1519516"/>
            <a:ext cx="9592882" cy="4609777"/>
          </a:xfrm>
          <a:prstGeom prst="rect">
            <a:avLst/>
          </a:prstGeom>
          <a:solidFill>
            <a:schemeClr val="bg1">
              <a:lumMod val="75000"/>
            </a:schemeClr>
          </a:solidFill>
        </p:spPr>
      </p:pic>
      <p:sp>
        <p:nvSpPr>
          <p:cNvPr id="5" name="Content Placeholder 2">
            <a:extLst>
              <a:ext uri="{FF2B5EF4-FFF2-40B4-BE49-F238E27FC236}">
                <a16:creationId xmlns:a16="http://schemas.microsoft.com/office/drawing/2014/main" id="{FB627F42-8FBD-B9C7-0886-805F7298BC74}"/>
              </a:ext>
            </a:extLst>
          </p:cNvPr>
          <p:cNvSpPr>
            <a:spLocks noGrp="1"/>
          </p:cNvSpPr>
          <p:nvPr>
            <p:ph idx="1"/>
          </p:nvPr>
        </p:nvSpPr>
        <p:spPr>
          <a:xfrm>
            <a:off x="292103" y="1012533"/>
            <a:ext cx="11398624" cy="4525963"/>
          </a:xfrm>
        </p:spPr>
        <p:txBody>
          <a:bodyPr>
            <a:normAutofit/>
          </a:bodyPr>
          <a:lstStyle/>
          <a:p>
            <a:r>
              <a:rPr lang="en-US" dirty="0"/>
              <a:t>Attended feature, LSTM generator</a:t>
            </a:r>
          </a:p>
        </p:txBody>
      </p:sp>
      <p:pic>
        <p:nvPicPr>
          <p:cNvPr id="6" name="Picture 5" descr="A picture containing text, screenshot, multimedia software, software&#10;&#10;Description automatically generated">
            <a:extLst>
              <a:ext uri="{FF2B5EF4-FFF2-40B4-BE49-F238E27FC236}">
                <a16:creationId xmlns:a16="http://schemas.microsoft.com/office/drawing/2014/main" id="{E092CBE6-C5F0-4335-5693-1729B842F140}"/>
              </a:ext>
            </a:extLst>
          </p:cNvPr>
          <p:cNvPicPr>
            <a:picLocks noChangeAspect="1"/>
          </p:cNvPicPr>
          <p:nvPr/>
        </p:nvPicPr>
        <p:blipFill rotWithShape="1">
          <a:blip r:embed="rId5"/>
          <a:srcRect l="76804" t="25896" r="562" b="6156"/>
          <a:stretch/>
        </p:blipFill>
        <p:spPr>
          <a:xfrm>
            <a:off x="8694295" y="2713221"/>
            <a:ext cx="2171252" cy="3132246"/>
          </a:xfrm>
          <a:prstGeom prst="rect">
            <a:avLst/>
          </a:prstGeom>
          <a:solidFill>
            <a:schemeClr val="bg1"/>
          </a:solidFill>
        </p:spPr>
      </p:pic>
      <p:grpSp>
        <p:nvGrpSpPr>
          <p:cNvPr id="8" name="Group 7">
            <a:extLst>
              <a:ext uri="{FF2B5EF4-FFF2-40B4-BE49-F238E27FC236}">
                <a16:creationId xmlns:a16="http://schemas.microsoft.com/office/drawing/2014/main" id="{BB4B53A6-636B-D71C-AD53-177C47672CD3}"/>
              </a:ext>
            </a:extLst>
          </p:cNvPr>
          <p:cNvGrpSpPr/>
          <p:nvPr/>
        </p:nvGrpSpPr>
        <p:grpSpPr>
          <a:xfrm>
            <a:off x="4579652" y="6213230"/>
            <a:ext cx="7612348" cy="639715"/>
            <a:chOff x="4579652" y="6213230"/>
            <a:chExt cx="7612348" cy="639715"/>
          </a:xfrm>
        </p:grpSpPr>
        <p:sp>
          <p:nvSpPr>
            <p:cNvPr id="9" name="Rectangle 8">
              <a:extLst>
                <a:ext uri="{FF2B5EF4-FFF2-40B4-BE49-F238E27FC236}">
                  <a16:creationId xmlns:a16="http://schemas.microsoft.com/office/drawing/2014/main" id="{F50A3812-3E27-B6DB-118B-CC1394BAF378}"/>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orange logo with a star&#10;&#10;Description automatically generated with low confidence">
              <a:extLst>
                <a:ext uri="{FF2B5EF4-FFF2-40B4-BE49-F238E27FC236}">
                  <a16:creationId xmlns:a16="http://schemas.microsoft.com/office/drawing/2014/main" id="{1680F11E-B652-DFFE-8464-C6152001BA8D}"/>
                </a:ext>
              </a:extLst>
            </p:cNvPr>
            <p:cNvPicPr>
              <a:picLocks noChangeAspect="1"/>
            </p:cNvPicPr>
            <p:nvPr/>
          </p:nvPicPr>
          <p:blipFill>
            <a:blip r:embed="rId6"/>
            <a:stretch>
              <a:fillRect/>
            </a:stretch>
          </p:blipFill>
          <p:spPr>
            <a:xfrm>
              <a:off x="4579652" y="6338082"/>
              <a:ext cx="696080" cy="386711"/>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45624B9C-D9C4-798B-4DEC-15A5657A43DC}"/>
                </a:ext>
              </a:extLst>
            </p:cNvPr>
            <p:cNvPicPr>
              <a:picLocks noChangeAspect="1"/>
            </p:cNvPicPr>
            <p:nvPr/>
          </p:nvPicPr>
          <p:blipFill>
            <a:blip r:embed="rId7"/>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F5471467-4CF8-D11C-CE49-EA98299A4A84}"/>
                </a:ext>
              </a:extLst>
            </p:cNvPr>
            <p:cNvPicPr>
              <a:picLocks noChangeAspect="1"/>
            </p:cNvPicPr>
            <p:nvPr/>
          </p:nvPicPr>
          <p:blipFill>
            <a:blip r:embed="rId8"/>
            <a:stretch>
              <a:fillRect/>
            </a:stretch>
          </p:blipFill>
          <p:spPr>
            <a:xfrm>
              <a:off x="6858023" y="6338082"/>
              <a:ext cx="1511620" cy="390009"/>
            </a:xfrm>
            <a:prstGeom prst="rect">
              <a:avLst/>
            </a:prstGeom>
            <a:solidFill>
              <a:schemeClr val="bg1"/>
            </a:solidFill>
          </p:spPr>
        </p:pic>
        <p:pic>
          <p:nvPicPr>
            <p:cNvPr id="13" name="Picture 12" descr="A blue text on a black background&#10;&#10;Description automatically generated with medium confidence">
              <a:extLst>
                <a:ext uri="{FF2B5EF4-FFF2-40B4-BE49-F238E27FC236}">
                  <a16:creationId xmlns:a16="http://schemas.microsoft.com/office/drawing/2014/main" id="{33AE8D7A-DCAF-5402-BF6A-0C21F7CD56F4}"/>
                </a:ext>
              </a:extLst>
            </p:cNvPr>
            <p:cNvPicPr>
              <a:picLocks noChangeAspect="1"/>
            </p:cNvPicPr>
            <p:nvPr/>
          </p:nvPicPr>
          <p:blipFill>
            <a:blip r:embed="rId9"/>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30A0772A-E031-69C5-8A2E-DE3475FC21CB}"/>
                </a:ext>
              </a:extLst>
            </p:cNvPr>
            <p:cNvPicPr>
              <a:picLocks noChangeAspect="1"/>
            </p:cNvPicPr>
            <p:nvPr/>
          </p:nvPicPr>
          <p:blipFill>
            <a:blip r:embed="rId10"/>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748152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5E2A-A486-D859-9476-23EC6080D254}"/>
              </a:ext>
            </a:extLst>
          </p:cNvPr>
          <p:cNvSpPr>
            <a:spLocks noGrp="1"/>
          </p:cNvSpPr>
          <p:nvPr>
            <p:ph type="title"/>
          </p:nvPr>
        </p:nvSpPr>
        <p:spPr/>
        <p:txBody>
          <a:bodyPr/>
          <a:lstStyle/>
          <a:p>
            <a:r>
              <a:rPr lang="en-US" dirty="0"/>
              <a:t>Ablation study</a:t>
            </a:r>
          </a:p>
        </p:txBody>
      </p:sp>
      <p:sp>
        <p:nvSpPr>
          <p:cNvPr id="3" name="Content Placeholder 2">
            <a:extLst>
              <a:ext uri="{FF2B5EF4-FFF2-40B4-BE49-F238E27FC236}">
                <a16:creationId xmlns:a16="http://schemas.microsoft.com/office/drawing/2014/main" id="{AB7656C4-3034-C9F0-89BA-B5FC1B2EAE36}"/>
              </a:ext>
            </a:extLst>
          </p:cNvPr>
          <p:cNvSpPr>
            <a:spLocks noGrp="1"/>
          </p:cNvSpPr>
          <p:nvPr>
            <p:ph idx="1"/>
          </p:nvPr>
        </p:nvSpPr>
        <p:spPr>
          <a:xfrm>
            <a:off x="733269" y="1012533"/>
            <a:ext cx="10374442" cy="4351338"/>
          </a:xfrm>
        </p:spPr>
        <p:txBody>
          <a:bodyPr/>
          <a:lstStyle/>
          <a:p>
            <a:r>
              <a:rPr lang="en-US" dirty="0"/>
              <a:t>Ablation study on different graph settings</a:t>
            </a:r>
          </a:p>
        </p:txBody>
      </p:sp>
      <p:pic>
        <p:nvPicPr>
          <p:cNvPr id="6" name="Picture 5">
            <a:extLst>
              <a:ext uri="{FF2B5EF4-FFF2-40B4-BE49-F238E27FC236}">
                <a16:creationId xmlns:a16="http://schemas.microsoft.com/office/drawing/2014/main" id="{7E90261E-1A3C-824F-7EEC-26CF0C12BC15}"/>
              </a:ext>
            </a:extLst>
          </p:cNvPr>
          <p:cNvPicPr>
            <a:picLocks noChangeAspect="1"/>
          </p:cNvPicPr>
          <p:nvPr/>
        </p:nvPicPr>
        <p:blipFill>
          <a:blip r:embed="rId3"/>
          <a:stretch>
            <a:fillRect/>
          </a:stretch>
        </p:blipFill>
        <p:spPr>
          <a:xfrm>
            <a:off x="2330273" y="2155533"/>
            <a:ext cx="7467959" cy="3416714"/>
          </a:xfrm>
          <a:prstGeom prst="rect">
            <a:avLst/>
          </a:prstGeom>
        </p:spPr>
      </p:pic>
      <p:grpSp>
        <p:nvGrpSpPr>
          <p:cNvPr id="8" name="Group 7">
            <a:extLst>
              <a:ext uri="{FF2B5EF4-FFF2-40B4-BE49-F238E27FC236}">
                <a16:creationId xmlns:a16="http://schemas.microsoft.com/office/drawing/2014/main" id="{FBCA8780-3585-B247-C3E6-860633771218}"/>
              </a:ext>
            </a:extLst>
          </p:cNvPr>
          <p:cNvGrpSpPr/>
          <p:nvPr/>
        </p:nvGrpSpPr>
        <p:grpSpPr>
          <a:xfrm>
            <a:off x="4579652" y="6213230"/>
            <a:ext cx="7612348" cy="639715"/>
            <a:chOff x="4579652" y="6213230"/>
            <a:chExt cx="7612348" cy="639715"/>
          </a:xfrm>
        </p:grpSpPr>
        <p:sp>
          <p:nvSpPr>
            <p:cNvPr id="9" name="Rectangle 8">
              <a:extLst>
                <a:ext uri="{FF2B5EF4-FFF2-40B4-BE49-F238E27FC236}">
                  <a16:creationId xmlns:a16="http://schemas.microsoft.com/office/drawing/2014/main" id="{BEE9F7D7-1B8E-D1CB-9AD5-29FF6FF14E85}"/>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orange logo with a star&#10;&#10;Description automatically generated with low confidence">
              <a:extLst>
                <a:ext uri="{FF2B5EF4-FFF2-40B4-BE49-F238E27FC236}">
                  <a16:creationId xmlns:a16="http://schemas.microsoft.com/office/drawing/2014/main" id="{7DCAA2A4-528A-3FC9-0D7A-542D9684CCE5}"/>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FBB400B3-44C7-580F-4972-4C571B678D30}"/>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5AA8C242-2922-F7A9-5D05-EB9A71DCDC28}"/>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3" name="Picture 12" descr="A blue text on a black background&#10;&#10;Description automatically generated with medium confidence">
              <a:extLst>
                <a:ext uri="{FF2B5EF4-FFF2-40B4-BE49-F238E27FC236}">
                  <a16:creationId xmlns:a16="http://schemas.microsoft.com/office/drawing/2014/main" id="{EE3309B3-FB8D-D462-669C-E4AD61748975}"/>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638030CD-A47A-FAAA-48BC-798020709B95}"/>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515080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B9A-A3E1-0DBD-E050-B4B5BD520B2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C720FD6-D900-61B3-51BF-60B41BA7D78C}"/>
              </a:ext>
            </a:extLst>
          </p:cNvPr>
          <p:cNvSpPr>
            <a:spLocks noGrp="1"/>
          </p:cNvSpPr>
          <p:nvPr>
            <p:ph idx="1"/>
          </p:nvPr>
        </p:nvSpPr>
        <p:spPr>
          <a:xfrm>
            <a:off x="355597" y="1012533"/>
            <a:ext cx="11544300" cy="4351338"/>
          </a:xfrm>
        </p:spPr>
        <p:txBody>
          <a:bodyPr>
            <a:normAutofit/>
          </a:bodyPr>
          <a:lstStyle/>
          <a:p>
            <a:r>
              <a:rPr lang="en-US" dirty="0"/>
              <a:t>Non-”difference” questions</a:t>
            </a:r>
          </a:p>
          <a:p>
            <a:pPr lvl="1"/>
            <a:r>
              <a:rPr lang="en-US" dirty="0"/>
              <a:t>Compare with MMQ[1], a traditional medical VQA method.</a:t>
            </a:r>
          </a:p>
        </p:txBody>
      </p:sp>
      <p:graphicFrame>
        <p:nvGraphicFramePr>
          <p:cNvPr id="4" name="Table 6">
            <a:extLst>
              <a:ext uri="{FF2B5EF4-FFF2-40B4-BE49-F238E27FC236}">
                <a16:creationId xmlns:a16="http://schemas.microsoft.com/office/drawing/2014/main" id="{A135B6C9-3637-49A7-4F4A-4CA5A1006B61}"/>
              </a:ext>
            </a:extLst>
          </p:cNvPr>
          <p:cNvGraphicFramePr>
            <a:graphicFrameLocks noGrp="1"/>
          </p:cNvGraphicFramePr>
          <p:nvPr>
            <p:extLst>
              <p:ext uri="{D42A27DB-BD31-4B8C-83A1-F6EECF244321}">
                <p14:modId xmlns:p14="http://schemas.microsoft.com/office/powerpoint/2010/main" val="2778013982"/>
              </p:ext>
            </p:extLst>
          </p:nvPr>
        </p:nvGraphicFramePr>
        <p:xfrm>
          <a:off x="2063747" y="2757401"/>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94774595"/>
                    </a:ext>
                  </a:extLst>
                </a:gridCol>
                <a:gridCol w="2032000">
                  <a:extLst>
                    <a:ext uri="{9D8B030D-6E8A-4147-A177-3AD203B41FA5}">
                      <a16:colId xmlns:a16="http://schemas.microsoft.com/office/drawing/2014/main" val="2097834134"/>
                    </a:ext>
                  </a:extLst>
                </a:gridCol>
                <a:gridCol w="2032000">
                  <a:extLst>
                    <a:ext uri="{9D8B030D-6E8A-4147-A177-3AD203B41FA5}">
                      <a16:colId xmlns:a16="http://schemas.microsoft.com/office/drawing/2014/main" val="1538203825"/>
                    </a:ext>
                  </a:extLst>
                </a:gridCol>
                <a:gridCol w="2032000">
                  <a:extLst>
                    <a:ext uri="{9D8B030D-6E8A-4147-A177-3AD203B41FA5}">
                      <a16:colId xmlns:a16="http://schemas.microsoft.com/office/drawing/2014/main" val="2145741173"/>
                    </a:ext>
                  </a:extLst>
                </a:gridCol>
              </a:tblGrid>
              <a:tr h="370840">
                <a:tc>
                  <a:txBody>
                    <a:bodyPr/>
                    <a:lstStyle/>
                    <a:p>
                      <a:r>
                        <a:rPr lang="en-US" dirty="0"/>
                        <a:t>Method</a:t>
                      </a:r>
                    </a:p>
                  </a:txBody>
                  <a:tcPr/>
                </a:tc>
                <a:tc>
                  <a:txBody>
                    <a:bodyPr/>
                    <a:lstStyle/>
                    <a:p>
                      <a:r>
                        <a:rPr lang="en-US" dirty="0"/>
                        <a:t>Open questions</a:t>
                      </a:r>
                    </a:p>
                  </a:txBody>
                  <a:tcPr/>
                </a:tc>
                <a:tc>
                  <a:txBody>
                    <a:bodyPr/>
                    <a:lstStyle/>
                    <a:p>
                      <a:r>
                        <a:rPr lang="en-US" dirty="0"/>
                        <a:t>Closed questions</a:t>
                      </a:r>
                    </a:p>
                  </a:txBody>
                  <a:tcPr/>
                </a:tc>
                <a:tc>
                  <a:txBody>
                    <a:bodyPr/>
                    <a:lstStyle/>
                    <a:p>
                      <a:r>
                        <a:rPr lang="en-US" dirty="0"/>
                        <a:t>Total</a:t>
                      </a:r>
                    </a:p>
                  </a:txBody>
                  <a:tcPr/>
                </a:tc>
                <a:extLst>
                  <a:ext uri="{0D108BD9-81ED-4DB2-BD59-A6C34878D82A}">
                    <a16:rowId xmlns:a16="http://schemas.microsoft.com/office/drawing/2014/main" val="1789615025"/>
                  </a:ext>
                </a:extLst>
              </a:tr>
              <a:tr h="370840">
                <a:tc>
                  <a:txBody>
                    <a:bodyPr/>
                    <a:lstStyle/>
                    <a:p>
                      <a:r>
                        <a:rPr lang="en-US" dirty="0"/>
                        <a:t>MMQ</a:t>
                      </a:r>
                    </a:p>
                  </a:txBody>
                  <a:tcPr/>
                </a:tc>
                <a:tc>
                  <a:txBody>
                    <a:bodyPr/>
                    <a:lstStyle/>
                    <a:p>
                      <a:r>
                        <a:rPr lang="en-US" dirty="0"/>
                        <a:t>11.5</a:t>
                      </a:r>
                    </a:p>
                  </a:txBody>
                  <a:tcPr/>
                </a:tc>
                <a:tc>
                  <a:txBody>
                    <a:bodyPr/>
                    <a:lstStyle/>
                    <a:p>
                      <a:r>
                        <a:rPr lang="en-US" dirty="0"/>
                        <a:t>10.8</a:t>
                      </a:r>
                    </a:p>
                  </a:txBody>
                  <a:tcPr/>
                </a:tc>
                <a:tc>
                  <a:txBody>
                    <a:bodyPr/>
                    <a:lstStyle/>
                    <a:p>
                      <a:r>
                        <a:rPr lang="en-US" dirty="0"/>
                        <a:t>11.5</a:t>
                      </a:r>
                    </a:p>
                  </a:txBody>
                  <a:tcPr/>
                </a:tc>
                <a:extLst>
                  <a:ext uri="{0D108BD9-81ED-4DB2-BD59-A6C34878D82A}">
                    <a16:rowId xmlns:a16="http://schemas.microsoft.com/office/drawing/2014/main" val="1771089850"/>
                  </a:ext>
                </a:extLst>
              </a:tr>
              <a:tr h="370840">
                <a:tc>
                  <a:txBody>
                    <a:bodyPr/>
                    <a:lstStyle/>
                    <a:p>
                      <a:r>
                        <a:rPr lang="en-US" dirty="0"/>
                        <a:t>Ours</a:t>
                      </a:r>
                    </a:p>
                  </a:txBody>
                  <a:tcPr/>
                </a:tc>
                <a:tc>
                  <a:txBody>
                    <a:bodyPr/>
                    <a:lstStyle/>
                    <a:p>
                      <a:r>
                        <a:rPr lang="en-US" dirty="0"/>
                        <a:t>26.4</a:t>
                      </a:r>
                    </a:p>
                  </a:txBody>
                  <a:tcPr/>
                </a:tc>
                <a:tc>
                  <a:txBody>
                    <a:bodyPr/>
                    <a:lstStyle/>
                    <a:p>
                      <a:r>
                        <a:rPr lang="en-US" dirty="0"/>
                        <a:t>79.9</a:t>
                      </a:r>
                    </a:p>
                  </a:txBody>
                  <a:tcPr/>
                </a:tc>
                <a:tc>
                  <a:txBody>
                    <a:bodyPr/>
                    <a:lstStyle/>
                    <a:p>
                      <a:r>
                        <a:rPr lang="en-US" dirty="0"/>
                        <a:t>52.5</a:t>
                      </a:r>
                    </a:p>
                  </a:txBody>
                  <a:tcPr/>
                </a:tc>
                <a:extLst>
                  <a:ext uri="{0D108BD9-81ED-4DB2-BD59-A6C34878D82A}">
                    <a16:rowId xmlns:a16="http://schemas.microsoft.com/office/drawing/2014/main" val="2418923990"/>
                  </a:ext>
                </a:extLst>
              </a:tr>
            </a:tbl>
          </a:graphicData>
        </a:graphic>
      </p:graphicFrame>
      <p:grpSp>
        <p:nvGrpSpPr>
          <p:cNvPr id="7" name="Group 6">
            <a:extLst>
              <a:ext uri="{FF2B5EF4-FFF2-40B4-BE49-F238E27FC236}">
                <a16:creationId xmlns:a16="http://schemas.microsoft.com/office/drawing/2014/main" id="{EE3DD16C-A58F-72D4-05D8-DA6A4C516263}"/>
              </a:ext>
            </a:extLst>
          </p:cNvPr>
          <p:cNvGrpSpPr/>
          <p:nvPr/>
        </p:nvGrpSpPr>
        <p:grpSpPr>
          <a:xfrm>
            <a:off x="4579652" y="6213230"/>
            <a:ext cx="7612348" cy="639715"/>
            <a:chOff x="4579652" y="6213230"/>
            <a:chExt cx="7612348" cy="639715"/>
          </a:xfrm>
        </p:grpSpPr>
        <p:sp>
          <p:nvSpPr>
            <p:cNvPr id="8" name="Rectangle 7">
              <a:extLst>
                <a:ext uri="{FF2B5EF4-FFF2-40B4-BE49-F238E27FC236}">
                  <a16:creationId xmlns:a16="http://schemas.microsoft.com/office/drawing/2014/main" id="{81083D75-F098-8D29-1ACE-DC72B1726238}"/>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orange logo with a star&#10;&#10;Description automatically generated with low confidence">
              <a:extLst>
                <a:ext uri="{FF2B5EF4-FFF2-40B4-BE49-F238E27FC236}">
                  <a16:creationId xmlns:a16="http://schemas.microsoft.com/office/drawing/2014/main" id="{AF57B881-0CC4-5E85-7746-20019688CE71}"/>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55ECE9A7-4B2B-DF20-F881-B539C11A8954}"/>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11" name="Picture 10" descr="A picture containing graphics, graphic design, font, logo&#10;&#10;Description automatically generated">
              <a:extLst>
                <a:ext uri="{FF2B5EF4-FFF2-40B4-BE49-F238E27FC236}">
                  <a16:creationId xmlns:a16="http://schemas.microsoft.com/office/drawing/2014/main" id="{5449CA24-5E11-8490-3FCF-914A65A7ABB8}"/>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2" name="Picture 11" descr="A blue text on a black background&#10;&#10;Description automatically generated with medium confidence">
              <a:extLst>
                <a:ext uri="{FF2B5EF4-FFF2-40B4-BE49-F238E27FC236}">
                  <a16:creationId xmlns:a16="http://schemas.microsoft.com/office/drawing/2014/main" id="{3B63EF11-BED5-854A-5238-25B9C2263796}"/>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3" name="Picture 12" descr="A black and white sign with white text&#10;&#10;Description automatically generated with low confidence">
              <a:extLst>
                <a:ext uri="{FF2B5EF4-FFF2-40B4-BE49-F238E27FC236}">
                  <a16:creationId xmlns:a16="http://schemas.microsoft.com/office/drawing/2014/main" id="{F0E5CAF0-8441-C7B4-300B-7C7453B21749}"/>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
        <p:nvSpPr>
          <p:cNvPr id="14" name="TextBox 13">
            <a:extLst>
              <a:ext uri="{FF2B5EF4-FFF2-40B4-BE49-F238E27FC236}">
                <a16:creationId xmlns:a16="http://schemas.microsoft.com/office/drawing/2014/main" id="{02507D25-7ACB-62BC-2D37-E0B372A40E05}"/>
              </a:ext>
            </a:extLst>
          </p:cNvPr>
          <p:cNvSpPr txBox="1"/>
          <p:nvPr/>
        </p:nvSpPr>
        <p:spPr>
          <a:xfrm>
            <a:off x="1126671" y="4719280"/>
            <a:ext cx="9764486" cy="644591"/>
          </a:xfrm>
          <a:prstGeom prst="rect">
            <a:avLst/>
          </a:prstGeom>
          <a:noFill/>
        </p:spPr>
        <p:txBody>
          <a:bodyPr wrap="square" rtlCol="0">
            <a:spAutoFit/>
          </a:bodyPr>
          <a:lstStyle/>
          <a:p>
            <a:r>
              <a:rPr lang="en-US" dirty="0">
                <a:solidFill>
                  <a:schemeClr val="bg1"/>
                </a:solidFill>
              </a:rPr>
              <a:t>[1] Finn, Chelsea, Pieter </a:t>
            </a:r>
            <a:r>
              <a:rPr lang="en-US" dirty="0" err="1">
                <a:solidFill>
                  <a:schemeClr val="bg1"/>
                </a:solidFill>
              </a:rPr>
              <a:t>Abbeel</a:t>
            </a:r>
            <a:r>
              <a:rPr lang="en-US" dirty="0">
                <a:solidFill>
                  <a:schemeClr val="bg1"/>
                </a:solidFill>
              </a:rPr>
              <a:t>, and Sergey Levine. "Model-agnostic meta-learning for fast adaptation of deep networks." International conference on machine learning. PMLR, 2017.</a:t>
            </a:r>
          </a:p>
        </p:txBody>
      </p:sp>
    </p:spTree>
    <p:extLst>
      <p:ext uri="{BB962C8B-B14F-4D97-AF65-F5344CB8AC3E}">
        <p14:creationId xmlns:p14="http://schemas.microsoft.com/office/powerpoint/2010/main" val="395193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2105-0ADE-5D0A-417A-CDF84478BBD1}"/>
              </a:ext>
            </a:extLst>
          </p:cNvPr>
          <p:cNvSpPr>
            <a:spLocks noGrp="1"/>
          </p:cNvSpPr>
          <p:nvPr>
            <p:ph type="title"/>
          </p:nvPr>
        </p:nvSpPr>
        <p:spPr/>
        <p:txBody>
          <a:bodyPr/>
          <a:lstStyle/>
          <a:p>
            <a:r>
              <a:rPr lang="en-US" dirty="0"/>
              <a:t>Generated report</a:t>
            </a:r>
          </a:p>
        </p:txBody>
      </p:sp>
      <p:pic>
        <p:nvPicPr>
          <p:cNvPr id="10" name="Content Placeholder 9" descr="A picture containing text, screenshot, font, number&#10;&#10;Description automatically generated">
            <a:extLst>
              <a:ext uri="{FF2B5EF4-FFF2-40B4-BE49-F238E27FC236}">
                <a16:creationId xmlns:a16="http://schemas.microsoft.com/office/drawing/2014/main" id="{1F92F767-D8DE-D33A-B890-72579F08B611}"/>
              </a:ext>
            </a:extLst>
          </p:cNvPr>
          <p:cNvPicPr>
            <a:picLocks noGrp="1" noChangeAspect="1"/>
          </p:cNvPicPr>
          <p:nvPr>
            <p:ph idx="1"/>
          </p:nvPr>
        </p:nvPicPr>
        <p:blipFill>
          <a:blip r:embed="rId3"/>
          <a:stretch>
            <a:fillRect/>
          </a:stretch>
        </p:blipFill>
        <p:spPr>
          <a:xfrm>
            <a:off x="6096000" y="1035582"/>
            <a:ext cx="3048000" cy="5008523"/>
          </a:xfrm>
        </p:spPr>
      </p:pic>
      <p:sp>
        <p:nvSpPr>
          <p:cNvPr id="6" name="Content Placeholder 2">
            <a:extLst>
              <a:ext uri="{FF2B5EF4-FFF2-40B4-BE49-F238E27FC236}">
                <a16:creationId xmlns:a16="http://schemas.microsoft.com/office/drawing/2014/main" id="{EFB4EBBB-9F2C-C597-CA0D-A47681BBA5CC}"/>
              </a:ext>
            </a:extLst>
          </p:cNvPr>
          <p:cNvSpPr txBox="1">
            <a:spLocks/>
          </p:cNvSpPr>
          <p:nvPr/>
        </p:nvSpPr>
        <p:spPr>
          <a:xfrm>
            <a:off x="838200" y="1253331"/>
            <a:ext cx="49421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Unable to guess which disease is excluded by radiologists		</a:t>
            </a:r>
          </a:p>
        </p:txBody>
      </p:sp>
      <p:grpSp>
        <p:nvGrpSpPr>
          <p:cNvPr id="3" name="Group 2">
            <a:extLst>
              <a:ext uri="{FF2B5EF4-FFF2-40B4-BE49-F238E27FC236}">
                <a16:creationId xmlns:a16="http://schemas.microsoft.com/office/drawing/2014/main" id="{82F8841C-3945-2661-1E5D-A51665F5A8CF}"/>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CDE88A59-AC71-02B2-FB7A-C1A7D60CB955}"/>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97FA0237-AAEA-2327-4D4E-8AB6A3234679}"/>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98C9FBBF-40A2-DEB3-DB1E-64B1BB12BF28}"/>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B64F653B-7D1C-AF53-3FF9-4219BD340486}"/>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9" name="Picture 8" descr="A blue text on a black background&#10;&#10;Description automatically generated with medium confidence">
              <a:extLst>
                <a:ext uri="{FF2B5EF4-FFF2-40B4-BE49-F238E27FC236}">
                  <a16:creationId xmlns:a16="http://schemas.microsoft.com/office/drawing/2014/main" id="{DA93EE2C-F11C-8B40-26F8-AC86D2333CD8}"/>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6A965EC4-FE34-9BA3-8F9F-AB3493531C28}"/>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252062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9B9A-A3E1-0DBD-E050-B4B5BD520B2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C720FD6-D900-61B3-51BF-60B41BA7D78C}"/>
              </a:ext>
            </a:extLst>
          </p:cNvPr>
          <p:cNvSpPr>
            <a:spLocks noGrp="1"/>
          </p:cNvSpPr>
          <p:nvPr>
            <p:ph idx="1"/>
          </p:nvPr>
        </p:nvSpPr>
        <p:spPr>
          <a:xfrm>
            <a:off x="529578" y="1183284"/>
            <a:ext cx="11192730" cy="4351338"/>
          </a:xfrm>
        </p:spPr>
        <p:txBody>
          <a:bodyPr>
            <a:normAutofit/>
          </a:bodyPr>
          <a:lstStyle/>
          <a:p>
            <a:r>
              <a:rPr lang="en-US" dirty="0"/>
              <a:t>“difference” questions</a:t>
            </a:r>
          </a:p>
          <a:p>
            <a:pPr lvl="1"/>
            <a:r>
              <a:rPr lang="en-US" dirty="0"/>
              <a:t>Compare with </a:t>
            </a:r>
            <a:r>
              <a:rPr lang="en-US" dirty="0" err="1"/>
              <a:t>MCCFormers</a:t>
            </a:r>
            <a:r>
              <a:rPr lang="en-US" dirty="0"/>
              <a:t>[2], IDCPCL[3]</a:t>
            </a:r>
          </a:p>
        </p:txBody>
      </p:sp>
      <p:pic>
        <p:nvPicPr>
          <p:cNvPr id="7" name="Picture 6">
            <a:extLst>
              <a:ext uri="{FF2B5EF4-FFF2-40B4-BE49-F238E27FC236}">
                <a16:creationId xmlns:a16="http://schemas.microsoft.com/office/drawing/2014/main" id="{3E75CE80-C70B-BB25-6120-914A27B8307B}"/>
              </a:ext>
            </a:extLst>
          </p:cNvPr>
          <p:cNvPicPr>
            <a:picLocks noChangeAspect="1"/>
          </p:cNvPicPr>
          <p:nvPr/>
        </p:nvPicPr>
        <p:blipFill>
          <a:blip r:embed="rId3"/>
          <a:stretch>
            <a:fillRect/>
          </a:stretch>
        </p:blipFill>
        <p:spPr>
          <a:xfrm>
            <a:off x="3598940" y="2250729"/>
            <a:ext cx="4994120" cy="2549300"/>
          </a:xfrm>
          <a:prstGeom prst="rect">
            <a:avLst/>
          </a:prstGeom>
        </p:spPr>
      </p:pic>
      <p:grpSp>
        <p:nvGrpSpPr>
          <p:cNvPr id="8" name="Group 7">
            <a:extLst>
              <a:ext uri="{FF2B5EF4-FFF2-40B4-BE49-F238E27FC236}">
                <a16:creationId xmlns:a16="http://schemas.microsoft.com/office/drawing/2014/main" id="{4126204D-BF3C-62EC-4E25-85F177B581B3}"/>
              </a:ext>
            </a:extLst>
          </p:cNvPr>
          <p:cNvGrpSpPr/>
          <p:nvPr/>
        </p:nvGrpSpPr>
        <p:grpSpPr>
          <a:xfrm>
            <a:off x="4579652" y="6213230"/>
            <a:ext cx="7612348" cy="639715"/>
            <a:chOff x="4579652" y="6213230"/>
            <a:chExt cx="7612348" cy="639715"/>
          </a:xfrm>
        </p:grpSpPr>
        <p:sp>
          <p:nvSpPr>
            <p:cNvPr id="9" name="Rectangle 8">
              <a:extLst>
                <a:ext uri="{FF2B5EF4-FFF2-40B4-BE49-F238E27FC236}">
                  <a16:creationId xmlns:a16="http://schemas.microsoft.com/office/drawing/2014/main" id="{66E303F0-A0AF-6E2E-07BE-E04D465C789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orange logo with a star&#10;&#10;Description automatically generated with low confidence">
              <a:extLst>
                <a:ext uri="{FF2B5EF4-FFF2-40B4-BE49-F238E27FC236}">
                  <a16:creationId xmlns:a16="http://schemas.microsoft.com/office/drawing/2014/main" id="{5D395F54-29FD-6394-B96C-307BBB854D47}"/>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8B1CCDA2-8182-2618-16E6-3F8B93431E97}"/>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C1E04636-88C1-C424-6F08-B8254BBC419F}"/>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3" name="Picture 12" descr="A blue text on a black background&#10;&#10;Description automatically generated with medium confidence">
              <a:extLst>
                <a:ext uri="{FF2B5EF4-FFF2-40B4-BE49-F238E27FC236}">
                  <a16:creationId xmlns:a16="http://schemas.microsoft.com/office/drawing/2014/main" id="{EDD720AC-B136-C1EB-48F6-C0D24865C4BA}"/>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672142C2-2C66-5E05-C475-E43DDBE437FE}"/>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
        <p:nvSpPr>
          <p:cNvPr id="15" name="TextBox 14">
            <a:extLst>
              <a:ext uri="{FF2B5EF4-FFF2-40B4-BE49-F238E27FC236}">
                <a16:creationId xmlns:a16="http://schemas.microsoft.com/office/drawing/2014/main" id="{3B688B1D-869B-40BE-5DDE-C72E320F2129}"/>
              </a:ext>
            </a:extLst>
          </p:cNvPr>
          <p:cNvSpPr txBox="1"/>
          <p:nvPr/>
        </p:nvSpPr>
        <p:spPr>
          <a:xfrm>
            <a:off x="852585" y="4985716"/>
            <a:ext cx="10185529" cy="1200329"/>
          </a:xfrm>
          <a:prstGeom prst="rect">
            <a:avLst/>
          </a:prstGeom>
          <a:noFill/>
        </p:spPr>
        <p:txBody>
          <a:bodyPr wrap="square" rtlCol="0">
            <a:spAutoFit/>
          </a:bodyPr>
          <a:lstStyle/>
          <a:p>
            <a:r>
              <a:rPr lang="en-US" dirty="0">
                <a:solidFill>
                  <a:schemeClr val="bg1"/>
                </a:solidFill>
              </a:rPr>
              <a:t>[2]</a:t>
            </a:r>
            <a:r>
              <a:rPr lang="en-US" dirty="0" err="1">
                <a:solidFill>
                  <a:schemeClr val="bg1"/>
                </a:solidFill>
              </a:rPr>
              <a:t>Qiu</a:t>
            </a:r>
            <a:r>
              <a:rPr lang="en-US" dirty="0">
                <a:solidFill>
                  <a:schemeClr val="bg1"/>
                </a:solidFill>
              </a:rPr>
              <a:t>, Yue, et al. "Describing and localizing multiple changes with transformers." Proceedings of the IEEE/CVF International Conference on Computer Vision. 2021.</a:t>
            </a:r>
          </a:p>
          <a:p>
            <a:r>
              <a:rPr lang="en-US" dirty="0">
                <a:solidFill>
                  <a:schemeClr val="bg1"/>
                </a:solidFill>
              </a:rPr>
              <a:t>[3] Yao, </a:t>
            </a:r>
            <a:r>
              <a:rPr lang="en-US" dirty="0" err="1">
                <a:solidFill>
                  <a:schemeClr val="bg1"/>
                </a:solidFill>
              </a:rPr>
              <a:t>Linli</a:t>
            </a:r>
            <a:r>
              <a:rPr lang="en-US" dirty="0">
                <a:solidFill>
                  <a:schemeClr val="bg1"/>
                </a:solidFill>
              </a:rPr>
              <a:t>, </a:t>
            </a:r>
            <a:r>
              <a:rPr lang="en-US" dirty="0" err="1">
                <a:solidFill>
                  <a:schemeClr val="bg1"/>
                </a:solidFill>
              </a:rPr>
              <a:t>Weiying</a:t>
            </a:r>
            <a:r>
              <a:rPr lang="en-US" dirty="0">
                <a:solidFill>
                  <a:schemeClr val="bg1"/>
                </a:solidFill>
              </a:rPr>
              <a:t> Wang, and Qin </a:t>
            </a:r>
            <a:r>
              <a:rPr lang="en-US" dirty="0" err="1">
                <a:solidFill>
                  <a:schemeClr val="bg1"/>
                </a:solidFill>
              </a:rPr>
              <a:t>Jin</a:t>
            </a:r>
            <a:r>
              <a:rPr lang="en-US" dirty="0">
                <a:solidFill>
                  <a:schemeClr val="bg1"/>
                </a:solidFill>
              </a:rPr>
              <a:t>. "Image difference captioning with pre-training and contrastive learning." Proceedings of the AAAI Conference on Artificial Intelligence. Vol. 36. No. 3. 2022.</a:t>
            </a:r>
          </a:p>
        </p:txBody>
      </p:sp>
    </p:spTree>
    <p:extLst>
      <p:ext uri="{BB962C8B-B14F-4D97-AF65-F5344CB8AC3E}">
        <p14:creationId xmlns:p14="http://schemas.microsoft.com/office/powerpoint/2010/main" val="4285728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D0C5-4FF9-498F-4DA5-A7AA850C0DC5}"/>
              </a:ext>
            </a:extLst>
          </p:cNvPr>
          <p:cNvSpPr>
            <a:spLocks noGrp="1"/>
          </p:cNvSpPr>
          <p:nvPr>
            <p:ph type="title"/>
          </p:nvPr>
        </p:nvSpPr>
        <p:spPr/>
        <p:txBody>
          <a:bodyPr/>
          <a:lstStyle/>
          <a:p>
            <a:r>
              <a:rPr lang="en-US" dirty="0"/>
              <a:t>Evidence</a:t>
            </a:r>
          </a:p>
        </p:txBody>
      </p:sp>
      <p:sp>
        <p:nvSpPr>
          <p:cNvPr id="3" name="Content Placeholder 2">
            <a:extLst>
              <a:ext uri="{FF2B5EF4-FFF2-40B4-BE49-F238E27FC236}">
                <a16:creationId xmlns:a16="http://schemas.microsoft.com/office/drawing/2014/main" id="{F5BA6969-85F9-B5B1-B426-3BFE04FD1543}"/>
              </a:ext>
            </a:extLst>
          </p:cNvPr>
          <p:cNvSpPr>
            <a:spLocks noGrp="1"/>
          </p:cNvSpPr>
          <p:nvPr>
            <p:ph idx="1"/>
          </p:nvPr>
        </p:nvSpPr>
        <p:spPr>
          <a:xfrm>
            <a:off x="292103" y="1012533"/>
            <a:ext cx="6183974" cy="4351338"/>
          </a:xfrm>
        </p:spPr>
        <p:txBody>
          <a:bodyPr/>
          <a:lstStyle/>
          <a:p>
            <a:r>
              <a:rPr lang="en-US" dirty="0"/>
              <a:t>Providing evidence for doctors</a:t>
            </a:r>
          </a:p>
        </p:txBody>
      </p:sp>
      <p:pic>
        <p:nvPicPr>
          <p:cNvPr id="4" name="Picture 3">
            <a:extLst>
              <a:ext uri="{FF2B5EF4-FFF2-40B4-BE49-F238E27FC236}">
                <a16:creationId xmlns:a16="http://schemas.microsoft.com/office/drawing/2014/main" id="{755ECC0B-62C6-ED68-F42E-521825996BFA}"/>
              </a:ext>
            </a:extLst>
          </p:cNvPr>
          <p:cNvPicPr>
            <a:picLocks noChangeAspect="1"/>
          </p:cNvPicPr>
          <p:nvPr/>
        </p:nvPicPr>
        <p:blipFill rotWithShape="1">
          <a:blip r:embed="rId3"/>
          <a:srcRect b="9603"/>
          <a:stretch/>
        </p:blipFill>
        <p:spPr>
          <a:xfrm>
            <a:off x="1869846" y="1577169"/>
            <a:ext cx="8452307" cy="4576520"/>
          </a:xfrm>
          <a:prstGeom prst="rect">
            <a:avLst/>
          </a:prstGeom>
        </p:spPr>
      </p:pic>
      <p:grpSp>
        <p:nvGrpSpPr>
          <p:cNvPr id="5" name="Group 4">
            <a:extLst>
              <a:ext uri="{FF2B5EF4-FFF2-40B4-BE49-F238E27FC236}">
                <a16:creationId xmlns:a16="http://schemas.microsoft.com/office/drawing/2014/main" id="{03A67526-8F48-32CD-2208-7E376D59C4DC}"/>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44E51D7F-44AC-3B19-BFCB-27B1A0FECC83}"/>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D332EDB7-9C27-8156-2CDE-015F53CF75CF}"/>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D5CEA2FA-F873-1CF6-DB2C-3EF352F2053B}"/>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84D33843-F082-CD33-6ED6-D96AA6046576}"/>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11BD784B-D7A0-9559-E95F-E694D024ABD4}"/>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16A2785C-0595-23A7-FEBC-714DE4478212}"/>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808410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3219-8939-1299-E378-A5079B95AED4}"/>
              </a:ext>
            </a:extLst>
          </p:cNvPr>
          <p:cNvSpPr>
            <a:spLocks noGrp="1"/>
          </p:cNvSpPr>
          <p:nvPr>
            <p:ph type="title"/>
          </p:nvPr>
        </p:nvSpPr>
        <p:spPr/>
        <p:txBody>
          <a:bodyPr/>
          <a:lstStyle/>
          <a:p>
            <a:r>
              <a:rPr lang="en-US" dirty="0"/>
              <a:t>Faithfulness</a:t>
            </a:r>
          </a:p>
        </p:txBody>
      </p:sp>
      <p:sp>
        <p:nvSpPr>
          <p:cNvPr id="3" name="Content Placeholder 2">
            <a:extLst>
              <a:ext uri="{FF2B5EF4-FFF2-40B4-BE49-F238E27FC236}">
                <a16:creationId xmlns:a16="http://schemas.microsoft.com/office/drawing/2014/main" id="{9D949376-CB07-F3EA-E810-94D11E9D30C1}"/>
              </a:ext>
            </a:extLst>
          </p:cNvPr>
          <p:cNvSpPr>
            <a:spLocks noGrp="1"/>
          </p:cNvSpPr>
          <p:nvPr>
            <p:ph idx="1"/>
          </p:nvPr>
        </p:nvSpPr>
        <p:spPr>
          <a:xfrm>
            <a:off x="806453" y="1012533"/>
            <a:ext cx="11029950" cy="4351338"/>
          </a:xfrm>
        </p:spPr>
        <p:txBody>
          <a:bodyPr>
            <a:normAutofit/>
          </a:bodyPr>
          <a:lstStyle/>
          <a:p>
            <a:r>
              <a:rPr lang="en-US" dirty="0"/>
              <a:t>Pure question experiments</a:t>
            </a:r>
          </a:p>
        </p:txBody>
      </p:sp>
      <p:pic>
        <p:nvPicPr>
          <p:cNvPr id="4" name="Picture 3">
            <a:extLst>
              <a:ext uri="{FF2B5EF4-FFF2-40B4-BE49-F238E27FC236}">
                <a16:creationId xmlns:a16="http://schemas.microsoft.com/office/drawing/2014/main" id="{517C39D5-6597-41F7-530F-63BEFBD6DABD}"/>
              </a:ext>
            </a:extLst>
          </p:cNvPr>
          <p:cNvPicPr>
            <a:picLocks noChangeAspect="1"/>
          </p:cNvPicPr>
          <p:nvPr/>
        </p:nvPicPr>
        <p:blipFill>
          <a:blip r:embed="rId3"/>
          <a:stretch>
            <a:fillRect/>
          </a:stretch>
        </p:blipFill>
        <p:spPr>
          <a:xfrm>
            <a:off x="2356015" y="1861892"/>
            <a:ext cx="7479970" cy="3810551"/>
          </a:xfrm>
          <a:prstGeom prst="rect">
            <a:avLst/>
          </a:prstGeom>
        </p:spPr>
      </p:pic>
      <p:grpSp>
        <p:nvGrpSpPr>
          <p:cNvPr id="6" name="Group 5">
            <a:extLst>
              <a:ext uri="{FF2B5EF4-FFF2-40B4-BE49-F238E27FC236}">
                <a16:creationId xmlns:a16="http://schemas.microsoft.com/office/drawing/2014/main" id="{F1B8C77B-D151-2001-AB66-D83BC38DD172}"/>
              </a:ext>
            </a:extLst>
          </p:cNvPr>
          <p:cNvGrpSpPr/>
          <p:nvPr/>
        </p:nvGrpSpPr>
        <p:grpSpPr>
          <a:xfrm>
            <a:off x="4579652" y="6213230"/>
            <a:ext cx="7612348" cy="639715"/>
            <a:chOff x="4579652" y="6213230"/>
            <a:chExt cx="7612348" cy="639715"/>
          </a:xfrm>
        </p:grpSpPr>
        <p:sp>
          <p:nvSpPr>
            <p:cNvPr id="7" name="Rectangle 6">
              <a:extLst>
                <a:ext uri="{FF2B5EF4-FFF2-40B4-BE49-F238E27FC236}">
                  <a16:creationId xmlns:a16="http://schemas.microsoft.com/office/drawing/2014/main" id="{95AB63A9-159E-E488-929A-D68DAB664535}"/>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105BBFC6-E1FD-7A95-003B-BAB418A9E72E}"/>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9" name="Picture 8" descr="Blue letters on a black background&#10;&#10;Description automatically generated with medium confidence">
              <a:extLst>
                <a:ext uri="{FF2B5EF4-FFF2-40B4-BE49-F238E27FC236}">
                  <a16:creationId xmlns:a16="http://schemas.microsoft.com/office/drawing/2014/main" id="{622C34B6-70FE-7B7F-123B-12B13D427F89}"/>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96A79E79-B787-ECCF-EE48-10DA2080F1FE}"/>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1" name="Picture 10" descr="A blue text on a black background&#10;&#10;Description automatically generated with medium confidence">
              <a:extLst>
                <a:ext uri="{FF2B5EF4-FFF2-40B4-BE49-F238E27FC236}">
                  <a16:creationId xmlns:a16="http://schemas.microsoft.com/office/drawing/2014/main" id="{E2A52FDC-8FBD-71F4-3DEE-930D12217D6C}"/>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72159F0C-58DD-C54D-709F-4A0B1DB3D8C0}"/>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198611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8C0E-4C3C-43FF-055E-BD92E60E3134}"/>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E840492D-EEBD-912D-4406-051CF0E099B0}"/>
              </a:ext>
            </a:extLst>
          </p:cNvPr>
          <p:cNvSpPr>
            <a:spLocks noGrp="1"/>
          </p:cNvSpPr>
          <p:nvPr>
            <p:ph idx="1"/>
          </p:nvPr>
        </p:nvSpPr>
        <p:spPr>
          <a:xfrm>
            <a:off x="609600" y="1012533"/>
            <a:ext cx="10972800" cy="4525963"/>
          </a:xfrm>
        </p:spPr>
        <p:txBody>
          <a:bodyPr/>
          <a:lstStyle/>
          <a:p>
            <a:r>
              <a:rPr lang="en-US" dirty="0"/>
              <a:t>Non-”difference” question</a:t>
            </a:r>
          </a:p>
        </p:txBody>
      </p:sp>
      <p:pic>
        <p:nvPicPr>
          <p:cNvPr id="4" name="Picture 3">
            <a:extLst>
              <a:ext uri="{FF2B5EF4-FFF2-40B4-BE49-F238E27FC236}">
                <a16:creationId xmlns:a16="http://schemas.microsoft.com/office/drawing/2014/main" id="{04CE2A13-377B-FC3C-6972-A8779F93C6AA}"/>
              </a:ext>
            </a:extLst>
          </p:cNvPr>
          <p:cNvPicPr>
            <a:picLocks noChangeAspect="1"/>
          </p:cNvPicPr>
          <p:nvPr/>
        </p:nvPicPr>
        <p:blipFill>
          <a:blip r:embed="rId3"/>
          <a:stretch>
            <a:fillRect/>
          </a:stretch>
        </p:blipFill>
        <p:spPr>
          <a:xfrm>
            <a:off x="2800350" y="1594889"/>
            <a:ext cx="6591300" cy="4343400"/>
          </a:xfrm>
          <a:prstGeom prst="rect">
            <a:avLst/>
          </a:prstGeom>
        </p:spPr>
      </p:pic>
      <p:grpSp>
        <p:nvGrpSpPr>
          <p:cNvPr id="5" name="Group 4">
            <a:extLst>
              <a:ext uri="{FF2B5EF4-FFF2-40B4-BE49-F238E27FC236}">
                <a16:creationId xmlns:a16="http://schemas.microsoft.com/office/drawing/2014/main" id="{85069DF6-7B2C-7CD8-0F05-059FA9F55E3F}"/>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8FFD2ABD-150D-9774-B3C9-E7C47C6AC0B3}"/>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B12B7C79-EA82-480E-416F-52B66CA4CF28}"/>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B8644FFB-0242-1551-B015-43B85359A9FE}"/>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A3B0A1D6-BB87-13E2-7E57-EE3DAEF11CA4}"/>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C23F5CA4-AABD-21EC-F47B-4C57B0BD346D}"/>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60DE857B-ACA3-0835-8AC3-AA44F27ED3B6}"/>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3044399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8C0E-4C3C-43FF-055E-BD92E60E3134}"/>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E840492D-EEBD-912D-4406-051CF0E099B0}"/>
              </a:ext>
            </a:extLst>
          </p:cNvPr>
          <p:cNvSpPr>
            <a:spLocks noGrp="1"/>
          </p:cNvSpPr>
          <p:nvPr>
            <p:ph idx="1"/>
          </p:nvPr>
        </p:nvSpPr>
        <p:spPr>
          <a:xfrm>
            <a:off x="609600" y="1012533"/>
            <a:ext cx="10972800" cy="4525963"/>
          </a:xfrm>
        </p:spPr>
        <p:txBody>
          <a:bodyPr/>
          <a:lstStyle/>
          <a:p>
            <a:r>
              <a:rPr lang="en-US" dirty="0"/>
              <a:t>”Difference” question</a:t>
            </a:r>
          </a:p>
          <a:p>
            <a:pPr lvl="1"/>
            <a:r>
              <a:rPr lang="en-US" dirty="0"/>
              <a:t>Our method</a:t>
            </a:r>
          </a:p>
        </p:txBody>
      </p:sp>
      <p:pic>
        <p:nvPicPr>
          <p:cNvPr id="5" name="Picture 4">
            <a:extLst>
              <a:ext uri="{FF2B5EF4-FFF2-40B4-BE49-F238E27FC236}">
                <a16:creationId xmlns:a16="http://schemas.microsoft.com/office/drawing/2014/main" id="{C94646FF-4BB8-47BF-0C75-F98F1949D2D7}"/>
              </a:ext>
            </a:extLst>
          </p:cNvPr>
          <p:cNvPicPr>
            <a:picLocks noChangeAspect="1"/>
          </p:cNvPicPr>
          <p:nvPr/>
        </p:nvPicPr>
        <p:blipFill>
          <a:blip r:embed="rId3"/>
          <a:stretch>
            <a:fillRect/>
          </a:stretch>
        </p:blipFill>
        <p:spPr>
          <a:xfrm>
            <a:off x="2692118" y="2041233"/>
            <a:ext cx="6763166" cy="4019488"/>
          </a:xfrm>
          <a:prstGeom prst="rect">
            <a:avLst/>
          </a:prstGeom>
        </p:spPr>
      </p:pic>
      <p:grpSp>
        <p:nvGrpSpPr>
          <p:cNvPr id="7" name="Group 6">
            <a:extLst>
              <a:ext uri="{FF2B5EF4-FFF2-40B4-BE49-F238E27FC236}">
                <a16:creationId xmlns:a16="http://schemas.microsoft.com/office/drawing/2014/main" id="{130F33C5-7975-2692-E8E9-6E64192D807D}"/>
              </a:ext>
            </a:extLst>
          </p:cNvPr>
          <p:cNvGrpSpPr/>
          <p:nvPr/>
        </p:nvGrpSpPr>
        <p:grpSpPr>
          <a:xfrm>
            <a:off x="4579652" y="6213230"/>
            <a:ext cx="7612348" cy="639715"/>
            <a:chOff x="4579652" y="6213230"/>
            <a:chExt cx="7612348" cy="639715"/>
          </a:xfrm>
        </p:grpSpPr>
        <p:sp>
          <p:nvSpPr>
            <p:cNvPr id="8" name="Rectangle 7">
              <a:extLst>
                <a:ext uri="{FF2B5EF4-FFF2-40B4-BE49-F238E27FC236}">
                  <a16:creationId xmlns:a16="http://schemas.microsoft.com/office/drawing/2014/main" id="{DA27226B-1890-75D6-39B0-9F586C9BD68D}"/>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and orange logo with a star&#10;&#10;Description automatically generated with low confidence">
              <a:extLst>
                <a:ext uri="{FF2B5EF4-FFF2-40B4-BE49-F238E27FC236}">
                  <a16:creationId xmlns:a16="http://schemas.microsoft.com/office/drawing/2014/main" id="{41A9DA6C-362C-BFDF-CC52-A3A1C009C43F}"/>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10780822-DD3B-3FE3-1B6D-E5213BCF2DAA}"/>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1" name="Picture 10" descr="A picture containing graphics, graphic design, font, logo&#10;&#10;Description automatically generated">
              <a:extLst>
                <a:ext uri="{FF2B5EF4-FFF2-40B4-BE49-F238E27FC236}">
                  <a16:creationId xmlns:a16="http://schemas.microsoft.com/office/drawing/2014/main" id="{B92494FE-9070-E38B-9ECC-3EAC011CA7B6}"/>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2" name="Picture 11" descr="A blue text on a black background&#10;&#10;Description automatically generated with medium confidence">
              <a:extLst>
                <a:ext uri="{FF2B5EF4-FFF2-40B4-BE49-F238E27FC236}">
                  <a16:creationId xmlns:a16="http://schemas.microsoft.com/office/drawing/2014/main" id="{C04B6EEC-5939-EA01-E25D-1A2ACF47F665}"/>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3" name="Picture 12" descr="A black and white sign with white text&#10;&#10;Description automatically generated with low confidence">
              <a:extLst>
                <a:ext uri="{FF2B5EF4-FFF2-40B4-BE49-F238E27FC236}">
                  <a16:creationId xmlns:a16="http://schemas.microsoft.com/office/drawing/2014/main" id="{E9A895BD-4A9F-4F5E-4142-8772202EB80F}"/>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34881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8C0E-4C3C-43FF-055E-BD92E60E3134}"/>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E840492D-EEBD-912D-4406-051CF0E099B0}"/>
              </a:ext>
            </a:extLst>
          </p:cNvPr>
          <p:cNvSpPr>
            <a:spLocks noGrp="1"/>
          </p:cNvSpPr>
          <p:nvPr>
            <p:ph idx="1"/>
          </p:nvPr>
        </p:nvSpPr>
        <p:spPr>
          <a:xfrm>
            <a:off x="609600" y="1012533"/>
            <a:ext cx="10972800" cy="4525963"/>
          </a:xfrm>
        </p:spPr>
        <p:txBody>
          <a:bodyPr/>
          <a:lstStyle/>
          <a:p>
            <a:r>
              <a:rPr lang="en-US" dirty="0"/>
              <a:t>”Difference” question</a:t>
            </a:r>
          </a:p>
          <a:p>
            <a:pPr lvl="1"/>
            <a:r>
              <a:rPr lang="en-US" dirty="0"/>
              <a:t>IDCPCL</a:t>
            </a:r>
          </a:p>
        </p:txBody>
      </p:sp>
      <p:pic>
        <p:nvPicPr>
          <p:cNvPr id="4" name="Picture 3">
            <a:extLst>
              <a:ext uri="{FF2B5EF4-FFF2-40B4-BE49-F238E27FC236}">
                <a16:creationId xmlns:a16="http://schemas.microsoft.com/office/drawing/2014/main" id="{E52EC4F9-D6DB-D128-9AC2-CBDDC9D89EC2}"/>
              </a:ext>
            </a:extLst>
          </p:cNvPr>
          <p:cNvPicPr>
            <a:picLocks noChangeAspect="1"/>
          </p:cNvPicPr>
          <p:nvPr/>
        </p:nvPicPr>
        <p:blipFill>
          <a:blip r:embed="rId3"/>
          <a:stretch>
            <a:fillRect/>
          </a:stretch>
        </p:blipFill>
        <p:spPr>
          <a:xfrm>
            <a:off x="2913651" y="1963990"/>
            <a:ext cx="6364697" cy="4118333"/>
          </a:xfrm>
          <a:prstGeom prst="rect">
            <a:avLst/>
          </a:prstGeom>
        </p:spPr>
      </p:pic>
      <p:grpSp>
        <p:nvGrpSpPr>
          <p:cNvPr id="6" name="Group 5">
            <a:extLst>
              <a:ext uri="{FF2B5EF4-FFF2-40B4-BE49-F238E27FC236}">
                <a16:creationId xmlns:a16="http://schemas.microsoft.com/office/drawing/2014/main" id="{1044F67B-BE35-DF50-3D42-34BC451342DF}"/>
              </a:ext>
            </a:extLst>
          </p:cNvPr>
          <p:cNvGrpSpPr/>
          <p:nvPr/>
        </p:nvGrpSpPr>
        <p:grpSpPr>
          <a:xfrm>
            <a:off x="4579652" y="6213230"/>
            <a:ext cx="7612348" cy="639715"/>
            <a:chOff x="4579652" y="6213230"/>
            <a:chExt cx="7612348" cy="639715"/>
          </a:xfrm>
        </p:grpSpPr>
        <p:sp>
          <p:nvSpPr>
            <p:cNvPr id="7" name="Rectangle 6">
              <a:extLst>
                <a:ext uri="{FF2B5EF4-FFF2-40B4-BE49-F238E27FC236}">
                  <a16:creationId xmlns:a16="http://schemas.microsoft.com/office/drawing/2014/main" id="{EF047034-F5DC-511D-D658-D55B77D984DA}"/>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47C9899D-75C6-71EA-BF02-4C1A94EF9E30}"/>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9" name="Picture 8" descr="Blue letters on a black background&#10;&#10;Description automatically generated with medium confidence">
              <a:extLst>
                <a:ext uri="{FF2B5EF4-FFF2-40B4-BE49-F238E27FC236}">
                  <a16:creationId xmlns:a16="http://schemas.microsoft.com/office/drawing/2014/main" id="{3AAC6DCE-B654-8937-6143-E4B17F2539F9}"/>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491F7135-9B88-5033-E301-01DE7C5D706B}"/>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1" name="Picture 10" descr="A blue text on a black background&#10;&#10;Description automatically generated with medium confidence">
              <a:extLst>
                <a:ext uri="{FF2B5EF4-FFF2-40B4-BE49-F238E27FC236}">
                  <a16:creationId xmlns:a16="http://schemas.microsoft.com/office/drawing/2014/main" id="{2D77CA8C-BE5F-3106-984B-430F233B7C63}"/>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9C1A910C-3546-40AA-1BF9-67BFFD08940F}"/>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692071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8C0E-4C3C-43FF-055E-BD92E60E3134}"/>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E840492D-EEBD-912D-4406-051CF0E099B0}"/>
              </a:ext>
            </a:extLst>
          </p:cNvPr>
          <p:cNvSpPr>
            <a:spLocks noGrp="1"/>
          </p:cNvSpPr>
          <p:nvPr>
            <p:ph idx="1"/>
          </p:nvPr>
        </p:nvSpPr>
        <p:spPr>
          <a:xfrm>
            <a:off x="609600" y="1012533"/>
            <a:ext cx="10972800" cy="4525963"/>
          </a:xfrm>
        </p:spPr>
        <p:txBody>
          <a:bodyPr/>
          <a:lstStyle/>
          <a:p>
            <a:r>
              <a:rPr lang="en-US" dirty="0"/>
              <a:t>”Difference” question</a:t>
            </a:r>
          </a:p>
          <a:p>
            <a:pPr lvl="1"/>
            <a:r>
              <a:rPr lang="en-US" dirty="0" err="1"/>
              <a:t>MCCFormers</a:t>
            </a:r>
            <a:endParaRPr lang="en-US" dirty="0"/>
          </a:p>
        </p:txBody>
      </p:sp>
      <p:pic>
        <p:nvPicPr>
          <p:cNvPr id="5" name="Picture 4">
            <a:extLst>
              <a:ext uri="{FF2B5EF4-FFF2-40B4-BE49-F238E27FC236}">
                <a16:creationId xmlns:a16="http://schemas.microsoft.com/office/drawing/2014/main" id="{AF82E71B-C1AC-429A-ED3C-4D38CE77A79A}"/>
              </a:ext>
            </a:extLst>
          </p:cNvPr>
          <p:cNvPicPr>
            <a:picLocks noChangeAspect="1"/>
          </p:cNvPicPr>
          <p:nvPr/>
        </p:nvPicPr>
        <p:blipFill>
          <a:blip r:embed="rId3"/>
          <a:stretch>
            <a:fillRect/>
          </a:stretch>
        </p:blipFill>
        <p:spPr>
          <a:xfrm>
            <a:off x="2942299" y="2032938"/>
            <a:ext cx="6307402" cy="4081260"/>
          </a:xfrm>
          <a:prstGeom prst="rect">
            <a:avLst/>
          </a:prstGeom>
        </p:spPr>
      </p:pic>
      <p:grpSp>
        <p:nvGrpSpPr>
          <p:cNvPr id="6" name="Group 5">
            <a:extLst>
              <a:ext uri="{FF2B5EF4-FFF2-40B4-BE49-F238E27FC236}">
                <a16:creationId xmlns:a16="http://schemas.microsoft.com/office/drawing/2014/main" id="{0977F921-E090-771E-DDAA-A931212949A9}"/>
              </a:ext>
            </a:extLst>
          </p:cNvPr>
          <p:cNvGrpSpPr/>
          <p:nvPr/>
        </p:nvGrpSpPr>
        <p:grpSpPr>
          <a:xfrm>
            <a:off x="4579652" y="6213230"/>
            <a:ext cx="7612348" cy="639715"/>
            <a:chOff x="4579652" y="6213230"/>
            <a:chExt cx="7612348" cy="639715"/>
          </a:xfrm>
        </p:grpSpPr>
        <p:sp>
          <p:nvSpPr>
            <p:cNvPr id="7" name="Rectangle 6">
              <a:extLst>
                <a:ext uri="{FF2B5EF4-FFF2-40B4-BE49-F238E27FC236}">
                  <a16:creationId xmlns:a16="http://schemas.microsoft.com/office/drawing/2014/main" id="{62B7E482-C028-08DA-EF69-0FC9AF1C7536}"/>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B23889AC-BDDF-C91F-5283-F8069FFFC6B9}"/>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9" name="Picture 8" descr="Blue letters on a black background&#10;&#10;Description automatically generated with medium confidence">
              <a:extLst>
                <a:ext uri="{FF2B5EF4-FFF2-40B4-BE49-F238E27FC236}">
                  <a16:creationId xmlns:a16="http://schemas.microsoft.com/office/drawing/2014/main" id="{8430B3F5-D94C-77FC-5A10-9682755F0E28}"/>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0" name="Picture 9" descr="A picture containing graphics, graphic design, font, logo&#10;&#10;Description automatically generated">
              <a:extLst>
                <a:ext uri="{FF2B5EF4-FFF2-40B4-BE49-F238E27FC236}">
                  <a16:creationId xmlns:a16="http://schemas.microsoft.com/office/drawing/2014/main" id="{690F7750-257A-398C-BB62-ABEBE4764391}"/>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1" name="Picture 10" descr="A blue text on a black background&#10;&#10;Description automatically generated with medium confidence">
              <a:extLst>
                <a:ext uri="{FF2B5EF4-FFF2-40B4-BE49-F238E27FC236}">
                  <a16:creationId xmlns:a16="http://schemas.microsoft.com/office/drawing/2014/main" id="{61CB3B03-1909-5388-7012-0E6965FA5DE1}"/>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2" name="Picture 11" descr="A black and white sign with white text&#10;&#10;Description automatically generated with low confidence">
              <a:extLst>
                <a:ext uri="{FF2B5EF4-FFF2-40B4-BE49-F238E27FC236}">
                  <a16:creationId xmlns:a16="http://schemas.microsoft.com/office/drawing/2014/main" id="{76CC0C9D-3961-DCA3-0E9A-122F528E5A66}"/>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303687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5E81-C1C0-C9E2-6B34-C4C2768290F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01DC5E-F794-95DC-5F66-723C3DEBDD9C}"/>
              </a:ext>
            </a:extLst>
          </p:cNvPr>
          <p:cNvSpPr>
            <a:spLocks noGrp="1"/>
          </p:cNvSpPr>
          <p:nvPr>
            <p:ph idx="1"/>
          </p:nvPr>
        </p:nvSpPr>
        <p:spPr>
          <a:xfrm>
            <a:off x="838200" y="1581666"/>
            <a:ext cx="10515600" cy="5053912"/>
          </a:xfrm>
        </p:spPr>
        <p:txBody>
          <a:bodyPr>
            <a:normAutofit/>
          </a:bodyPr>
          <a:lstStyle/>
          <a:p>
            <a:r>
              <a:rPr lang="en-US" sz="2900" dirty="0"/>
              <a:t>medical image difference VQA task</a:t>
            </a:r>
          </a:p>
          <a:p>
            <a:r>
              <a:rPr lang="en-US" sz="2900" dirty="0"/>
              <a:t>A large–scale MIMIC-Diff-VQA dataset </a:t>
            </a:r>
          </a:p>
          <a:p>
            <a:r>
              <a:rPr lang="en-US" sz="2900" dirty="0">
                <a:solidFill>
                  <a:schemeClr val="bg1"/>
                </a:solidFill>
                <a:effectLst/>
                <a:latin typeface="Avenir Book" panose="02000503020000020003" pitchFamily="2" charset="0"/>
              </a:rPr>
              <a:t>Expert knowledge-aware and anatomical structure-aware </a:t>
            </a:r>
            <a:r>
              <a:rPr lang="en-US" sz="2900" dirty="0">
                <a:latin typeface="Avenir Book" panose="02000503020000020003" pitchFamily="2" charset="0"/>
              </a:rPr>
              <a:t>i</a:t>
            </a:r>
            <a:r>
              <a:rPr lang="en-US" sz="2900" dirty="0">
                <a:solidFill>
                  <a:schemeClr val="bg1"/>
                </a:solidFill>
                <a:effectLst/>
                <a:latin typeface="Avenir Book" panose="02000503020000020003" pitchFamily="2" charset="0"/>
              </a:rPr>
              <a:t>mage </a:t>
            </a:r>
            <a:r>
              <a:rPr lang="en-US" sz="2900" dirty="0">
                <a:latin typeface="Avenir Book" panose="02000503020000020003" pitchFamily="2" charset="0"/>
              </a:rPr>
              <a:t>d</a:t>
            </a:r>
            <a:r>
              <a:rPr lang="en-US" sz="2900" dirty="0">
                <a:solidFill>
                  <a:schemeClr val="bg1"/>
                </a:solidFill>
                <a:effectLst/>
                <a:latin typeface="Avenir Book" panose="02000503020000020003" pitchFamily="2" charset="0"/>
              </a:rPr>
              <a:t>ifference </a:t>
            </a:r>
            <a:r>
              <a:rPr lang="en-US" sz="2900" dirty="0">
                <a:latin typeface="Avenir Book" panose="02000503020000020003" pitchFamily="2" charset="0"/>
              </a:rPr>
              <a:t>g</a:t>
            </a:r>
            <a:r>
              <a:rPr lang="en-US" sz="2900" dirty="0">
                <a:solidFill>
                  <a:schemeClr val="bg1"/>
                </a:solidFill>
                <a:effectLst/>
                <a:latin typeface="Avenir Book" panose="02000503020000020003" pitchFamily="2" charset="0"/>
              </a:rPr>
              <a:t>raph </a:t>
            </a:r>
            <a:r>
              <a:rPr lang="en-US" sz="2900" dirty="0">
                <a:latin typeface="Avenir Book" panose="02000503020000020003" pitchFamily="2" charset="0"/>
              </a:rPr>
              <a:t>r</a:t>
            </a:r>
            <a:r>
              <a:rPr lang="en-US" sz="2900" dirty="0">
                <a:solidFill>
                  <a:schemeClr val="bg1"/>
                </a:solidFill>
                <a:effectLst/>
                <a:latin typeface="Avenir Book" panose="02000503020000020003" pitchFamily="2" charset="0"/>
              </a:rPr>
              <a:t>epresentation </a:t>
            </a:r>
          </a:p>
          <a:p>
            <a:r>
              <a:rPr lang="en-US" sz="2900" dirty="0"/>
              <a:t>Limitations:</a:t>
            </a:r>
          </a:p>
          <a:p>
            <a:pPr lvl="1"/>
            <a:r>
              <a:rPr lang="en-US" dirty="0"/>
              <a:t>Common cases only</a:t>
            </a:r>
          </a:p>
          <a:p>
            <a:pPr lvl="1"/>
            <a:r>
              <a:rPr lang="en-US" dirty="0"/>
              <a:t>Some types of errors</a:t>
            </a:r>
          </a:p>
          <a:p>
            <a:pPr lvl="1"/>
            <a:endParaRPr lang="en-US" dirty="0"/>
          </a:p>
          <a:p>
            <a:pPr lvl="1"/>
            <a:endParaRPr lang="en-US" dirty="0"/>
          </a:p>
        </p:txBody>
      </p:sp>
      <p:grpSp>
        <p:nvGrpSpPr>
          <p:cNvPr id="4" name="Group 3">
            <a:extLst>
              <a:ext uri="{FF2B5EF4-FFF2-40B4-BE49-F238E27FC236}">
                <a16:creationId xmlns:a16="http://schemas.microsoft.com/office/drawing/2014/main" id="{164B4C64-6BBE-BA0A-6077-D4FFB3D57BD0}"/>
              </a:ext>
            </a:extLst>
          </p:cNvPr>
          <p:cNvGrpSpPr/>
          <p:nvPr/>
        </p:nvGrpSpPr>
        <p:grpSpPr>
          <a:xfrm>
            <a:off x="4579652" y="6213230"/>
            <a:ext cx="7612348" cy="639715"/>
            <a:chOff x="4579652" y="6213230"/>
            <a:chExt cx="7612348" cy="639715"/>
          </a:xfrm>
        </p:grpSpPr>
        <p:sp>
          <p:nvSpPr>
            <p:cNvPr id="5" name="Rectangle 4">
              <a:extLst>
                <a:ext uri="{FF2B5EF4-FFF2-40B4-BE49-F238E27FC236}">
                  <a16:creationId xmlns:a16="http://schemas.microsoft.com/office/drawing/2014/main" id="{6D8BD24C-4854-EEBC-FE7B-C148048E297C}"/>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logo with a star&#10;&#10;Description automatically generated with low confidence">
              <a:extLst>
                <a:ext uri="{FF2B5EF4-FFF2-40B4-BE49-F238E27FC236}">
                  <a16:creationId xmlns:a16="http://schemas.microsoft.com/office/drawing/2014/main" id="{7E36A534-06E5-4A2A-04BB-96BD9A9A3671}"/>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7" name="Picture 6" descr="Blue letters on a black background&#10;&#10;Description automatically generated with medium confidence">
              <a:extLst>
                <a:ext uri="{FF2B5EF4-FFF2-40B4-BE49-F238E27FC236}">
                  <a16:creationId xmlns:a16="http://schemas.microsoft.com/office/drawing/2014/main" id="{5DC75D13-46D5-BED8-4CB5-5F9A74A46CF7}"/>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8" name="Picture 7" descr="A picture containing graphics, graphic design, font, logo&#10;&#10;Description automatically generated">
              <a:extLst>
                <a:ext uri="{FF2B5EF4-FFF2-40B4-BE49-F238E27FC236}">
                  <a16:creationId xmlns:a16="http://schemas.microsoft.com/office/drawing/2014/main" id="{7D78ECB5-6605-3903-356F-0ABB2C5BC96E}"/>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9" name="Picture 8" descr="A blue text on a black background&#10;&#10;Description automatically generated with medium confidence">
              <a:extLst>
                <a:ext uri="{FF2B5EF4-FFF2-40B4-BE49-F238E27FC236}">
                  <a16:creationId xmlns:a16="http://schemas.microsoft.com/office/drawing/2014/main" id="{0D10D518-F9D4-D149-A330-ED0E44D88A51}"/>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0" name="Picture 9" descr="A black and white sign with white text&#10;&#10;Description automatically generated with low confidence">
              <a:extLst>
                <a:ext uri="{FF2B5EF4-FFF2-40B4-BE49-F238E27FC236}">
                  <a16:creationId xmlns:a16="http://schemas.microsoft.com/office/drawing/2014/main" id="{3CAA4B84-1C65-1059-2E41-86BBC9F6AA9D}"/>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427139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D5C659-1B08-5CFA-A5BC-5FCD66596945}"/>
              </a:ext>
            </a:extLst>
          </p:cNvPr>
          <p:cNvSpPr txBox="1">
            <a:spLocks/>
          </p:cNvSpPr>
          <p:nvPr/>
        </p:nvSpPr>
        <p:spPr>
          <a:xfrm>
            <a:off x="1059752" y="2479160"/>
            <a:ext cx="10656624" cy="229311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800" b="0" i="0" kern="1200">
                <a:solidFill>
                  <a:srgbClr val="FFC000"/>
                </a:solidFill>
                <a:effectLst>
                  <a:outerShdw blurRad="38100" dist="38100" dir="2700000" algn="tl">
                    <a:srgbClr val="000000">
                      <a:alpha val="43137"/>
                    </a:srgbClr>
                  </a:outerShdw>
                </a:effectLst>
                <a:latin typeface="Avenir Book"/>
                <a:ea typeface="+mj-ea"/>
                <a:cs typeface="Avenir Book"/>
              </a:defRPr>
            </a:lvl1pPr>
          </a:lstStyle>
          <a:p>
            <a:pPr algn="ctr"/>
            <a:r>
              <a:rPr lang="en-US" sz="8800" dirty="0">
                <a:solidFill>
                  <a:schemeClr val="bg1"/>
                </a:solidFill>
                <a:effectLst/>
                <a:latin typeface="Arial" panose="020B0604020202020204" pitchFamily="34" charset="0"/>
              </a:rPr>
              <a:t>Thank you!</a:t>
            </a:r>
            <a:endParaRPr lang="en-US" sz="8800" dirty="0">
              <a:solidFill>
                <a:schemeClr val="bg1"/>
              </a:solidFill>
            </a:endParaRPr>
          </a:p>
        </p:txBody>
      </p:sp>
      <p:pic>
        <p:nvPicPr>
          <p:cNvPr id="9" name="Picture 8" descr="A blue and orange logo with a star&#10;&#10;Description automatically generated with low confidence">
            <a:extLst>
              <a:ext uri="{FF2B5EF4-FFF2-40B4-BE49-F238E27FC236}">
                <a16:creationId xmlns:a16="http://schemas.microsoft.com/office/drawing/2014/main" id="{5182E229-B318-4EA0-1710-877EEA738C4D}"/>
              </a:ext>
            </a:extLst>
          </p:cNvPr>
          <p:cNvPicPr>
            <a:picLocks noChangeAspect="1"/>
          </p:cNvPicPr>
          <p:nvPr/>
        </p:nvPicPr>
        <p:blipFill>
          <a:blip r:embed="rId2"/>
          <a:stretch>
            <a:fillRect/>
          </a:stretch>
        </p:blipFill>
        <p:spPr>
          <a:xfrm>
            <a:off x="0" y="0"/>
            <a:ext cx="2128603" cy="1182557"/>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CEE8F321-8C34-9D0F-A27D-668757CAC7E6}"/>
              </a:ext>
            </a:extLst>
          </p:cNvPr>
          <p:cNvPicPr>
            <a:picLocks noChangeAspect="1"/>
          </p:cNvPicPr>
          <p:nvPr/>
        </p:nvPicPr>
        <p:blipFill>
          <a:blip r:embed="rId3"/>
          <a:stretch>
            <a:fillRect/>
          </a:stretch>
        </p:blipFill>
        <p:spPr>
          <a:xfrm>
            <a:off x="3812736" y="188506"/>
            <a:ext cx="3086308" cy="855968"/>
          </a:xfrm>
          <a:prstGeom prst="rect">
            <a:avLst/>
          </a:prstGeom>
        </p:spPr>
      </p:pic>
      <p:pic>
        <p:nvPicPr>
          <p:cNvPr id="13" name="Picture 12" descr="A picture containing graphics, graphic design, font, logo&#10;&#10;Description automatically generated">
            <a:extLst>
              <a:ext uri="{FF2B5EF4-FFF2-40B4-BE49-F238E27FC236}">
                <a16:creationId xmlns:a16="http://schemas.microsoft.com/office/drawing/2014/main" id="{8E42C51C-E748-2EAC-A6A7-91B3994B0D81}"/>
              </a:ext>
            </a:extLst>
          </p:cNvPr>
          <p:cNvPicPr>
            <a:picLocks noChangeAspect="1"/>
          </p:cNvPicPr>
          <p:nvPr/>
        </p:nvPicPr>
        <p:blipFill>
          <a:blip r:embed="rId4"/>
          <a:stretch>
            <a:fillRect/>
          </a:stretch>
        </p:blipFill>
        <p:spPr>
          <a:xfrm>
            <a:off x="8094689" y="0"/>
            <a:ext cx="4097311" cy="1057135"/>
          </a:xfrm>
          <a:prstGeom prst="rect">
            <a:avLst/>
          </a:prstGeom>
          <a:solidFill>
            <a:schemeClr val="bg1"/>
          </a:solidFill>
        </p:spPr>
      </p:pic>
      <p:pic>
        <p:nvPicPr>
          <p:cNvPr id="15" name="Picture 14" descr="A blue text on a black background&#10;&#10;Description automatically generated with medium confidence">
            <a:extLst>
              <a:ext uri="{FF2B5EF4-FFF2-40B4-BE49-F238E27FC236}">
                <a16:creationId xmlns:a16="http://schemas.microsoft.com/office/drawing/2014/main" id="{A98FF387-962E-56AD-8566-764849D24D68}"/>
              </a:ext>
            </a:extLst>
          </p:cNvPr>
          <p:cNvPicPr>
            <a:picLocks noChangeAspect="1"/>
          </p:cNvPicPr>
          <p:nvPr/>
        </p:nvPicPr>
        <p:blipFill>
          <a:blip r:embed="rId5"/>
          <a:stretch>
            <a:fillRect/>
          </a:stretch>
        </p:blipFill>
        <p:spPr>
          <a:xfrm>
            <a:off x="388703" y="5779504"/>
            <a:ext cx="3851314" cy="759018"/>
          </a:xfrm>
          <a:prstGeom prst="rect">
            <a:avLst/>
          </a:prstGeom>
        </p:spPr>
      </p:pic>
      <p:pic>
        <p:nvPicPr>
          <p:cNvPr id="17" name="Picture 16" descr="A black and white sign with white text&#10;&#10;Description automatically generated with low confidence">
            <a:extLst>
              <a:ext uri="{FF2B5EF4-FFF2-40B4-BE49-F238E27FC236}">
                <a16:creationId xmlns:a16="http://schemas.microsoft.com/office/drawing/2014/main" id="{50E8A207-9D7F-4C18-AD12-D8FFA004B237}"/>
              </a:ext>
            </a:extLst>
          </p:cNvPr>
          <p:cNvPicPr>
            <a:picLocks noChangeAspect="1"/>
          </p:cNvPicPr>
          <p:nvPr/>
        </p:nvPicPr>
        <p:blipFill>
          <a:blip r:embed="rId6"/>
          <a:stretch>
            <a:fillRect/>
          </a:stretch>
        </p:blipFill>
        <p:spPr>
          <a:xfrm>
            <a:off x="8699500" y="5943461"/>
            <a:ext cx="3492500" cy="800100"/>
          </a:xfrm>
          <a:prstGeom prst="rect">
            <a:avLst/>
          </a:prstGeom>
          <a:solidFill>
            <a:schemeClr val="tx1"/>
          </a:solidFill>
        </p:spPr>
      </p:pic>
    </p:spTree>
    <p:extLst>
      <p:ext uri="{BB962C8B-B14F-4D97-AF65-F5344CB8AC3E}">
        <p14:creationId xmlns:p14="http://schemas.microsoft.com/office/powerpoint/2010/main" val="280774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10F3-FA6A-7E73-2A72-E91ED7BD7F69}"/>
              </a:ext>
            </a:extLst>
          </p:cNvPr>
          <p:cNvSpPr>
            <a:spLocks noGrp="1"/>
          </p:cNvSpPr>
          <p:nvPr>
            <p:ph type="title"/>
          </p:nvPr>
        </p:nvSpPr>
        <p:spPr/>
        <p:txBody>
          <a:bodyPr/>
          <a:lstStyle/>
          <a:p>
            <a:r>
              <a:rPr lang="en-US" dirty="0"/>
              <a:t>Medical VQA</a:t>
            </a:r>
          </a:p>
        </p:txBody>
      </p:sp>
      <p:pic>
        <p:nvPicPr>
          <p:cNvPr id="14" name="Content Placeholder 13" descr="A screenshot of a medical exam&#10;&#10;Description automatically generated with low confidence">
            <a:extLst>
              <a:ext uri="{FF2B5EF4-FFF2-40B4-BE49-F238E27FC236}">
                <a16:creationId xmlns:a16="http://schemas.microsoft.com/office/drawing/2014/main" id="{04C5D20F-602F-CA8A-A415-915FD0DF3E09}"/>
              </a:ext>
            </a:extLst>
          </p:cNvPr>
          <p:cNvPicPr>
            <a:picLocks noGrp="1" noChangeAspect="1"/>
          </p:cNvPicPr>
          <p:nvPr>
            <p:ph idx="1"/>
          </p:nvPr>
        </p:nvPicPr>
        <p:blipFill>
          <a:blip r:embed="rId3"/>
          <a:stretch>
            <a:fillRect/>
          </a:stretch>
        </p:blipFill>
        <p:spPr>
          <a:xfrm>
            <a:off x="6096000" y="814218"/>
            <a:ext cx="4079877" cy="5301769"/>
          </a:xfrm>
        </p:spPr>
      </p:pic>
      <p:sp>
        <p:nvSpPr>
          <p:cNvPr id="10" name="Content Placeholder 2">
            <a:extLst>
              <a:ext uri="{FF2B5EF4-FFF2-40B4-BE49-F238E27FC236}">
                <a16:creationId xmlns:a16="http://schemas.microsoft.com/office/drawing/2014/main" id="{EECCB712-3444-C701-26D9-71EA81C86892}"/>
              </a:ext>
            </a:extLst>
          </p:cNvPr>
          <p:cNvSpPr txBox="1">
            <a:spLocks/>
          </p:cNvSpPr>
          <p:nvPr/>
        </p:nvSpPr>
        <p:spPr>
          <a:xfrm>
            <a:off x="533400" y="1012533"/>
            <a:ext cx="51489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More plausible as it only answers the specific question</a:t>
            </a:r>
          </a:p>
          <a:p>
            <a:r>
              <a:rPr lang="en-US" dirty="0">
                <a:solidFill>
                  <a:schemeClr val="bg1"/>
                </a:solidFill>
              </a:rPr>
              <a:t>Still have limitations		</a:t>
            </a:r>
          </a:p>
        </p:txBody>
      </p:sp>
      <p:grpSp>
        <p:nvGrpSpPr>
          <p:cNvPr id="3" name="Group 2">
            <a:extLst>
              <a:ext uri="{FF2B5EF4-FFF2-40B4-BE49-F238E27FC236}">
                <a16:creationId xmlns:a16="http://schemas.microsoft.com/office/drawing/2014/main" id="{3FDA2AC8-BD62-5653-C6AE-305228B391FB}"/>
              </a:ext>
            </a:extLst>
          </p:cNvPr>
          <p:cNvGrpSpPr/>
          <p:nvPr/>
        </p:nvGrpSpPr>
        <p:grpSpPr>
          <a:xfrm>
            <a:off x="4579652" y="6213230"/>
            <a:ext cx="7612348" cy="639715"/>
            <a:chOff x="4579652" y="6213230"/>
            <a:chExt cx="7612348" cy="639715"/>
          </a:xfrm>
        </p:grpSpPr>
        <p:sp>
          <p:nvSpPr>
            <p:cNvPr id="4" name="Rectangle 3">
              <a:extLst>
                <a:ext uri="{FF2B5EF4-FFF2-40B4-BE49-F238E27FC236}">
                  <a16:creationId xmlns:a16="http://schemas.microsoft.com/office/drawing/2014/main" id="{0CF98AFA-6D10-7164-6C17-197573A6F673}"/>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orange logo with a star&#10;&#10;Description automatically generated with low confidence">
              <a:extLst>
                <a:ext uri="{FF2B5EF4-FFF2-40B4-BE49-F238E27FC236}">
                  <a16:creationId xmlns:a16="http://schemas.microsoft.com/office/drawing/2014/main" id="{982FB485-9195-6679-97D7-A8668E71B660}"/>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6" name="Picture 5" descr="Blue letters on a black background&#10;&#10;Description automatically generated with medium confidence">
              <a:extLst>
                <a:ext uri="{FF2B5EF4-FFF2-40B4-BE49-F238E27FC236}">
                  <a16:creationId xmlns:a16="http://schemas.microsoft.com/office/drawing/2014/main" id="{801593F6-B8EB-758C-6440-B661A1394D52}"/>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7" name="Picture 6" descr="A picture containing graphics, graphic design, font, logo&#10;&#10;Description automatically generated">
              <a:extLst>
                <a:ext uri="{FF2B5EF4-FFF2-40B4-BE49-F238E27FC236}">
                  <a16:creationId xmlns:a16="http://schemas.microsoft.com/office/drawing/2014/main" id="{E9DCE671-3428-1EA5-E0E4-F25622C14020}"/>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8" name="Picture 7" descr="A blue text on a black background&#10;&#10;Description automatically generated with medium confidence">
              <a:extLst>
                <a:ext uri="{FF2B5EF4-FFF2-40B4-BE49-F238E27FC236}">
                  <a16:creationId xmlns:a16="http://schemas.microsoft.com/office/drawing/2014/main" id="{899D21AB-6A5E-A7E7-4E3A-BE19CEFE6CFF}"/>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9" name="Picture 8" descr="A black and white sign with white text&#10;&#10;Description automatically generated with low confidence">
              <a:extLst>
                <a:ext uri="{FF2B5EF4-FFF2-40B4-BE49-F238E27FC236}">
                  <a16:creationId xmlns:a16="http://schemas.microsoft.com/office/drawing/2014/main" id="{4D0DF5BE-4EA2-41CD-625E-E9DB4BAF672B}"/>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23485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6527-535B-4092-C40E-820C63A32A4B}"/>
              </a:ext>
            </a:extLst>
          </p:cNvPr>
          <p:cNvSpPr>
            <a:spLocks noGrp="1"/>
          </p:cNvSpPr>
          <p:nvPr>
            <p:ph type="title"/>
          </p:nvPr>
        </p:nvSpPr>
        <p:spPr/>
        <p:txBody>
          <a:bodyPr/>
          <a:lstStyle/>
          <a:p>
            <a:r>
              <a:rPr lang="en-US" dirty="0"/>
              <a:t>VQA limitations</a:t>
            </a:r>
          </a:p>
        </p:txBody>
      </p:sp>
      <p:sp>
        <p:nvSpPr>
          <p:cNvPr id="3" name="Content Placeholder 2">
            <a:extLst>
              <a:ext uri="{FF2B5EF4-FFF2-40B4-BE49-F238E27FC236}">
                <a16:creationId xmlns:a16="http://schemas.microsoft.com/office/drawing/2014/main" id="{4087D7F0-49D0-8743-7C05-EACBFEFE6BDB}"/>
              </a:ext>
            </a:extLst>
          </p:cNvPr>
          <p:cNvSpPr>
            <a:spLocks noGrp="1"/>
          </p:cNvSpPr>
          <p:nvPr>
            <p:ph idx="1"/>
          </p:nvPr>
        </p:nvSpPr>
        <p:spPr/>
        <p:txBody>
          <a:bodyPr/>
          <a:lstStyle/>
          <a:p>
            <a:r>
              <a:rPr lang="en-US" dirty="0"/>
              <a:t>VQA-RAD</a:t>
            </a:r>
          </a:p>
          <a:p>
            <a:pPr lvl="1"/>
            <a:r>
              <a:rPr lang="en-US" dirty="0"/>
              <a:t>Limited sizes</a:t>
            </a:r>
          </a:p>
          <a:p>
            <a:pPr lvl="2"/>
            <a:r>
              <a:rPr lang="en-US" dirty="0">
                <a:solidFill>
                  <a:srgbClr val="FF0000"/>
                </a:solidFill>
              </a:rPr>
              <a:t>315 images</a:t>
            </a:r>
            <a:r>
              <a:rPr lang="en-US" dirty="0"/>
              <a:t>, 3515 questions, 11 question types</a:t>
            </a:r>
          </a:p>
          <a:p>
            <a:pPr lvl="1"/>
            <a:r>
              <a:rPr lang="en-US" dirty="0"/>
              <a:t>It cover three modalities</a:t>
            </a:r>
          </a:p>
          <a:p>
            <a:pPr lvl="1"/>
            <a:endParaRPr lang="en-US" dirty="0"/>
          </a:p>
          <a:p>
            <a:endParaRPr lang="en-US" dirty="0"/>
          </a:p>
        </p:txBody>
      </p:sp>
      <p:pic>
        <p:nvPicPr>
          <p:cNvPr id="5" name="Picture 4" descr="A x-ray of a chest&#10;&#10;Description automatically generated with low confidence">
            <a:extLst>
              <a:ext uri="{FF2B5EF4-FFF2-40B4-BE49-F238E27FC236}">
                <a16:creationId xmlns:a16="http://schemas.microsoft.com/office/drawing/2014/main" id="{46DEB18B-3ABA-56D1-A0E2-4FA42CEB9617}"/>
              </a:ext>
            </a:extLst>
          </p:cNvPr>
          <p:cNvPicPr>
            <a:picLocks noChangeAspect="1"/>
          </p:cNvPicPr>
          <p:nvPr/>
        </p:nvPicPr>
        <p:blipFill>
          <a:blip r:embed="rId3"/>
          <a:stretch>
            <a:fillRect/>
          </a:stretch>
        </p:blipFill>
        <p:spPr>
          <a:xfrm>
            <a:off x="8186821" y="3337265"/>
            <a:ext cx="1669143" cy="1760424"/>
          </a:xfrm>
          <a:prstGeom prst="rect">
            <a:avLst/>
          </a:prstGeom>
        </p:spPr>
      </p:pic>
      <p:pic>
        <p:nvPicPr>
          <p:cNvPr id="7" name="Picture 6" descr="A close-up of an x-ray of a chest&#10;&#10;Description automatically generated with low confidence">
            <a:extLst>
              <a:ext uri="{FF2B5EF4-FFF2-40B4-BE49-F238E27FC236}">
                <a16:creationId xmlns:a16="http://schemas.microsoft.com/office/drawing/2014/main" id="{6BB94C44-AFA0-23D9-C870-AD3B9C8CEEBB}"/>
              </a:ext>
            </a:extLst>
          </p:cNvPr>
          <p:cNvPicPr>
            <a:picLocks noChangeAspect="1"/>
          </p:cNvPicPr>
          <p:nvPr/>
        </p:nvPicPr>
        <p:blipFill>
          <a:blip r:embed="rId4"/>
          <a:stretch>
            <a:fillRect/>
          </a:stretch>
        </p:blipFill>
        <p:spPr>
          <a:xfrm>
            <a:off x="10112065" y="3337264"/>
            <a:ext cx="1760424" cy="1760424"/>
          </a:xfrm>
          <a:prstGeom prst="rect">
            <a:avLst/>
          </a:prstGeom>
        </p:spPr>
      </p:pic>
      <p:pic>
        <p:nvPicPr>
          <p:cNvPr id="9" name="Picture 8" descr="A close-up of a brain scan&#10;&#10;Description automatically generated with low confidence">
            <a:extLst>
              <a:ext uri="{FF2B5EF4-FFF2-40B4-BE49-F238E27FC236}">
                <a16:creationId xmlns:a16="http://schemas.microsoft.com/office/drawing/2014/main" id="{E3A160E0-76B4-3C12-1EAA-32386C2EB92A}"/>
              </a:ext>
            </a:extLst>
          </p:cNvPr>
          <p:cNvPicPr>
            <a:picLocks noChangeAspect="1"/>
          </p:cNvPicPr>
          <p:nvPr/>
        </p:nvPicPr>
        <p:blipFill>
          <a:blip r:embed="rId5"/>
          <a:stretch>
            <a:fillRect/>
          </a:stretch>
        </p:blipFill>
        <p:spPr>
          <a:xfrm>
            <a:off x="6170295" y="3337264"/>
            <a:ext cx="1760425" cy="1760425"/>
          </a:xfrm>
          <a:prstGeom prst="rect">
            <a:avLst/>
          </a:prstGeom>
        </p:spPr>
      </p:pic>
      <p:sp>
        <p:nvSpPr>
          <p:cNvPr id="10" name="TextBox 9">
            <a:extLst>
              <a:ext uri="{FF2B5EF4-FFF2-40B4-BE49-F238E27FC236}">
                <a16:creationId xmlns:a16="http://schemas.microsoft.com/office/drawing/2014/main" id="{0154B4BE-2333-A1C3-142E-E1E3BC691C0F}"/>
              </a:ext>
            </a:extLst>
          </p:cNvPr>
          <p:cNvSpPr txBox="1"/>
          <p:nvPr/>
        </p:nvSpPr>
        <p:spPr>
          <a:xfrm>
            <a:off x="8018297" y="5267994"/>
            <a:ext cx="2006190" cy="369332"/>
          </a:xfrm>
          <a:prstGeom prst="rect">
            <a:avLst/>
          </a:prstGeom>
          <a:noFill/>
        </p:spPr>
        <p:txBody>
          <a:bodyPr wrap="none" rtlCol="0">
            <a:spAutoFit/>
          </a:bodyPr>
          <a:lstStyle/>
          <a:p>
            <a:r>
              <a:rPr lang="en-US" dirty="0"/>
              <a:t>VQA-RAD examples</a:t>
            </a:r>
          </a:p>
        </p:txBody>
      </p:sp>
      <p:grpSp>
        <p:nvGrpSpPr>
          <p:cNvPr id="4" name="Group 3">
            <a:extLst>
              <a:ext uri="{FF2B5EF4-FFF2-40B4-BE49-F238E27FC236}">
                <a16:creationId xmlns:a16="http://schemas.microsoft.com/office/drawing/2014/main" id="{CC3B3276-56CB-2A45-27D2-CE1C035ADBA1}"/>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6ED83F89-3237-33B4-E6DB-1E53B4B94868}"/>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301A1BDB-D2AC-1366-E1F8-1ED09EA6C501}"/>
                </a:ext>
              </a:extLst>
            </p:cNvPr>
            <p:cNvPicPr>
              <a:picLocks noChangeAspect="1"/>
            </p:cNvPicPr>
            <p:nvPr/>
          </p:nvPicPr>
          <p:blipFill>
            <a:blip r:embed="rId6"/>
            <a:stretch>
              <a:fillRect/>
            </a:stretch>
          </p:blipFill>
          <p:spPr>
            <a:xfrm>
              <a:off x="4579652" y="6338082"/>
              <a:ext cx="696080" cy="386711"/>
            </a:xfrm>
            <a:prstGeom prst="rect">
              <a:avLst/>
            </a:prstGeom>
          </p:spPr>
        </p:pic>
        <p:pic>
          <p:nvPicPr>
            <p:cNvPr id="11" name="Picture 10" descr="Blue letters on a black background&#10;&#10;Description automatically generated with medium confidence">
              <a:extLst>
                <a:ext uri="{FF2B5EF4-FFF2-40B4-BE49-F238E27FC236}">
                  <a16:creationId xmlns:a16="http://schemas.microsoft.com/office/drawing/2014/main" id="{DCA0F8FA-F07F-D261-EB70-EFAC9C489309}"/>
                </a:ext>
              </a:extLst>
            </p:cNvPr>
            <p:cNvPicPr>
              <a:picLocks noChangeAspect="1"/>
            </p:cNvPicPr>
            <p:nvPr/>
          </p:nvPicPr>
          <p:blipFill>
            <a:blip r:embed="rId7"/>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828ED698-CCAA-868E-34FD-1F3008DEA792}"/>
                </a:ext>
              </a:extLst>
            </p:cNvPr>
            <p:cNvPicPr>
              <a:picLocks noChangeAspect="1"/>
            </p:cNvPicPr>
            <p:nvPr/>
          </p:nvPicPr>
          <p:blipFill>
            <a:blip r:embed="rId8"/>
            <a:stretch>
              <a:fillRect/>
            </a:stretch>
          </p:blipFill>
          <p:spPr>
            <a:xfrm>
              <a:off x="6858023" y="6338082"/>
              <a:ext cx="1511620" cy="390009"/>
            </a:xfrm>
            <a:prstGeom prst="rect">
              <a:avLst/>
            </a:prstGeom>
            <a:solidFill>
              <a:schemeClr val="bg1"/>
            </a:solidFill>
          </p:spPr>
        </p:pic>
        <p:pic>
          <p:nvPicPr>
            <p:cNvPr id="13" name="Picture 12" descr="A blue text on a black background&#10;&#10;Description automatically generated with medium confidence">
              <a:extLst>
                <a:ext uri="{FF2B5EF4-FFF2-40B4-BE49-F238E27FC236}">
                  <a16:creationId xmlns:a16="http://schemas.microsoft.com/office/drawing/2014/main" id="{5623612C-BA58-A07B-FEEB-F9FCBC92A582}"/>
                </a:ext>
              </a:extLst>
            </p:cNvPr>
            <p:cNvPicPr>
              <a:picLocks noChangeAspect="1"/>
            </p:cNvPicPr>
            <p:nvPr/>
          </p:nvPicPr>
          <p:blipFill>
            <a:blip r:embed="rId9"/>
            <a:stretch>
              <a:fillRect/>
            </a:stretch>
          </p:blipFill>
          <p:spPr>
            <a:xfrm>
              <a:off x="8499306" y="6338082"/>
              <a:ext cx="1978935" cy="390009"/>
            </a:xfrm>
            <a:prstGeom prst="rect">
              <a:avLst/>
            </a:prstGeom>
            <a:solidFill>
              <a:schemeClr val="tx1"/>
            </a:solidFill>
          </p:spPr>
        </p:pic>
        <p:pic>
          <p:nvPicPr>
            <p:cNvPr id="14" name="Picture 13" descr="A black and white sign with white text&#10;&#10;Description automatically generated with low confidence">
              <a:extLst>
                <a:ext uri="{FF2B5EF4-FFF2-40B4-BE49-F238E27FC236}">
                  <a16:creationId xmlns:a16="http://schemas.microsoft.com/office/drawing/2014/main" id="{920BAE25-EEBA-340D-57F5-6A7CE1602B58}"/>
                </a:ext>
              </a:extLst>
            </p:cNvPr>
            <p:cNvPicPr>
              <a:picLocks noChangeAspect="1"/>
            </p:cNvPicPr>
            <p:nvPr/>
          </p:nvPicPr>
          <p:blipFill>
            <a:blip r:embed="rId10"/>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238791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39E7-4585-5DFB-E859-535E140177E4}"/>
              </a:ext>
            </a:extLst>
          </p:cNvPr>
          <p:cNvSpPr>
            <a:spLocks noGrp="1"/>
          </p:cNvSpPr>
          <p:nvPr>
            <p:ph type="title"/>
          </p:nvPr>
        </p:nvSpPr>
        <p:spPr/>
        <p:txBody>
          <a:bodyPr/>
          <a:lstStyle/>
          <a:p>
            <a:r>
              <a:rPr lang="en-US" dirty="0"/>
              <a:t>VQA limitations(cont.)</a:t>
            </a:r>
          </a:p>
        </p:txBody>
      </p:sp>
      <p:sp>
        <p:nvSpPr>
          <p:cNvPr id="3" name="Content Placeholder 2">
            <a:extLst>
              <a:ext uri="{FF2B5EF4-FFF2-40B4-BE49-F238E27FC236}">
                <a16:creationId xmlns:a16="http://schemas.microsoft.com/office/drawing/2014/main" id="{BEABC05B-3ADB-E955-00AC-D842F3ACD623}"/>
              </a:ext>
            </a:extLst>
          </p:cNvPr>
          <p:cNvSpPr>
            <a:spLocks noGrp="1"/>
          </p:cNvSpPr>
          <p:nvPr>
            <p:ph idx="1"/>
          </p:nvPr>
        </p:nvSpPr>
        <p:spPr>
          <a:xfrm>
            <a:off x="838200" y="1825625"/>
            <a:ext cx="6173849" cy="4351338"/>
          </a:xfrm>
        </p:spPr>
        <p:txBody>
          <a:bodyPr/>
          <a:lstStyle/>
          <a:p>
            <a:r>
              <a:rPr lang="en-US" dirty="0" err="1"/>
              <a:t>ImageCLEF</a:t>
            </a:r>
            <a:r>
              <a:rPr lang="en-US" dirty="0"/>
              <a:t> VQA-MED dataset</a:t>
            </a:r>
          </a:p>
          <a:p>
            <a:pPr lvl="1"/>
            <a:r>
              <a:rPr lang="en-US" dirty="0"/>
              <a:t>It cover a wide range of modalities and regions</a:t>
            </a:r>
          </a:p>
          <a:p>
            <a:pPr lvl="1"/>
            <a:r>
              <a:rPr lang="en-US" dirty="0"/>
              <a:t>Limited question types</a:t>
            </a:r>
          </a:p>
          <a:p>
            <a:pPr lvl="2"/>
            <a:r>
              <a:rPr lang="en-US" dirty="0"/>
              <a:t>4200 images, 15292 questions, </a:t>
            </a:r>
            <a:r>
              <a:rPr lang="en-US" dirty="0">
                <a:solidFill>
                  <a:srgbClr val="FF0000"/>
                </a:solidFill>
              </a:rPr>
              <a:t>abnormality questions only</a:t>
            </a:r>
          </a:p>
          <a:p>
            <a:pPr lvl="2"/>
            <a:endParaRPr lang="en-US" dirty="0"/>
          </a:p>
        </p:txBody>
      </p:sp>
      <p:pic>
        <p:nvPicPr>
          <p:cNvPr id="5" name="Picture 4" descr="A close-up of an x-ray of the body&#10;&#10;Description automatically generated with medium confidence">
            <a:extLst>
              <a:ext uri="{FF2B5EF4-FFF2-40B4-BE49-F238E27FC236}">
                <a16:creationId xmlns:a16="http://schemas.microsoft.com/office/drawing/2014/main" id="{05CB1770-D0AA-9B6F-B94D-FF7729C6F628}"/>
              </a:ext>
            </a:extLst>
          </p:cNvPr>
          <p:cNvPicPr>
            <a:picLocks noChangeAspect="1"/>
          </p:cNvPicPr>
          <p:nvPr/>
        </p:nvPicPr>
        <p:blipFill>
          <a:blip r:embed="rId3"/>
          <a:stretch>
            <a:fillRect/>
          </a:stretch>
        </p:blipFill>
        <p:spPr>
          <a:xfrm>
            <a:off x="7156236" y="1227564"/>
            <a:ext cx="1190171" cy="1196122"/>
          </a:xfrm>
          <a:prstGeom prst="rect">
            <a:avLst/>
          </a:prstGeom>
        </p:spPr>
      </p:pic>
      <p:pic>
        <p:nvPicPr>
          <p:cNvPr id="7" name="Picture 6" descr="A picture containing text, medical imaging, radiology, x-ray film&#10;&#10;Description automatically generated">
            <a:extLst>
              <a:ext uri="{FF2B5EF4-FFF2-40B4-BE49-F238E27FC236}">
                <a16:creationId xmlns:a16="http://schemas.microsoft.com/office/drawing/2014/main" id="{1DC839EF-05F4-604A-8349-219960CFF25B}"/>
              </a:ext>
            </a:extLst>
          </p:cNvPr>
          <p:cNvPicPr>
            <a:picLocks noChangeAspect="1"/>
          </p:cNvPicPr>
          <p:nvPr/>
        </p:nvPicPr>
        <p:blipFill>
          <a:blip r:embed="rId4"/>
          <a:stretch>
            <a:fillRect/>
          </a:stretch>
        </p:blipFill>
        <p:spPr>
          <a:xfrm>
            <a:off x="7156235" y="2934447"/>
            <a:ext cx="1197104" cy="897828"/>
          </a:xfrm>
          <a:prstGeom prst="rect">
            <a:avLst/>
          </a:prstGeom>
        </p:spPr>
      </p:pic>
      <p:pic>
        <p:nvPicPr>
          <p:cNvPr id="9" name="Picture 8" descr="A picture containing medical imaging, radiology, x-ray, radiography&#10;&#10;Description automatically generated">
            <a:extLst>
              <a:ext uri="{FF2B5EF4-FFF2-40B4-BE49-F238E27FC236}">
                <a16:creationId xmlns:a16="http://schemas.microsoft.com/office/drawing/2014/main" id="{AABED204-4098-52C2-6500-8C971572B4CA}"/>
              </a:ext>
            </a:extLst>
          </p:cNvPr>
          <p:cNvPicPr>
            <a:picLocks noChangeAspect="1"/>
          </p:cNvPicPr>
          <p:nvPr/>
        </p:nvPicPr>
        <p:blipFill>
          <a:blip r:embed="rId5"/>
          <a:stretch>
            <a:fillRect/>
          </a:stretch>
        </p:blipFill>
        <p:spPr>
          <a:xfrm>
            <a:off x="8668756" y="1227564"/>
            <a:ext cx="1532443" cy="1325563"/>
          </a:xfrm>
          <a:prstGeom prst="rect">
            <a:avLst/>
          </a:prstGeom>
        </p:spPr>
      </p:pic>
      <p:pic>
        <p:nvPicPr>
          <p:cNvPr id="11" name="Picture 10" descr="A close-up of an x-ray of a pelvis&#10;&#10;Description automatically generated with low confidence">
            <a:extLst>
              <a:ext uri="{FF2B5EF4-FFF2-40B4-BE49-F238E27FC236}">
                <a16:creationId xmlns:a16="http://schemas.microsoft.com/office/drawing/2014/main" id="{53C28F93-4D32-AB47-BA65-59A58C1D3B67}"/>
              </a:ext>
            </a:extLst>
          </p:cNvPr>
          <p:cNvPicPr>
            <a:picLocks noChangeAspect="1"/>
          </p:cNvPicPr>
          <p:nvPr/>
        </p:nvPicPr>
        <p:blipFill>
          <a:blip r:embed="rId6"/>
          <a:stretch>
            <a:fillRect/>
          </a:stretch>
        </p:blipFill>
        <p:spPr>
          <a:xfrm>
            <a:off x="8599307" y="2815652"/>
            <a:ext cx="1165393" cy="1165393"/>
          </a:xfrm>
          <a:prstGeom prst="rect">
            <a:avLst/>
          </a:prstGeom>
        </p:spPr>
      </p:pic>
      <p:pic>
        <p:nvPicPr>
          <p:cNvPr id="13" name="Picture 12" descr="X-ray of a foot&#10;&#10;Description automatically generated with medium confidence">
            <a:extLst>
              <a:ext uri="{FF2B5EF4-FFF2-40B4-BE49-F238E27FC236}">
                <a16:creationId xmlns:a16="http://schemas.microsoft.com/office/drawing/2014/main" id="{B13C4B44-A8A3-5399-86FD-F4A61E66E814}"/>
              </a:ext>
            </a:extLst>
          </p:cNvPr>
          <p:cNvPicPr>
            <a:picLocks noChangeAspect="1"/>
          </p:cNvPicPr>
          <p:nvPr/>
        </p:nvPicPr>
        <p:blipFill>
          <a:blip r:embed="rId7"/>
          <a:stretch>
            <a:fillRect/>
          </a:stretch>
        </p:blipFill>
        <p:spPr>
          <a:xfrm>
            <a:off x="7153490" y="4243570"/>
            <a:ext cx="1197104" cy="897828"/>
          </a:xfrm>
          <a:prstGeom prst="rect">
            <a:avLst/>
          </a:prstGeom>
        </p:spPr>
      </p:pic>
      <p:pic>
        <p:nvPicPr>
          <p:cNvPr id="15" name="Picture 14" descr="A chest x-ray of a person&#10;&#10;Description automatically generated with low confidence">
            <a:extLst>
              <a:ext uri="{FF2B5EF4-FFF2-40B4-BE49-F238E27FC236}">
                <a16:creationId xmlns:a16="http://schemas.microsoft.com/office/drawing/2014/main" id="{264B3D3D-32FC-C57F-05C6-4285AB1DF7A7}"/>
              </a:ext>
            </a:extLst>
          </p:cNvPr>
          <p:cNvPicPr>
            <a:picLocks noChangeAspect="1"/>
          </p:cNvPicPr>
          <p:nvPr/>
        </p:nvPicPr>
        <p:blipFill>
          <a:blip r:embed="rId8"/>
          <a:stretch>
            <a:fillRect/>
          </a:stretch>
        </p:blipFill>
        <p:spPr>
          <a:xfrm>
            <a:off x="10084707" y="2863521"/>
            <a:ext cx="1269093" cy="1165393"/>
          </a:xfrm>
          <a:prstGeom prst="rect">
            <a:avLst/>
          </a:prstGeom>
        </p:spPr>
      </p:pic>
      <p:pic>
        <p:nvPicPr>
          <p:cNvPr id="17" name="Picture 16" descr="X-ray of a knee joint&#10;&#10;Description automatically generated with medium confidence">
            <a:extLst>
              <a:ext uri="{FF2B5EF4-FFF2-40B4-BE49-F238E27FC236}">
                <a16:creationId xmlns:a16="http://schemas.microsoft.com/office/drawing/2014/main" id="{2F726CC1-659B-16C8-C5D2-83C7E8117813}"/>
              </a:ext>
            </a:extLst>
          </p:cNvPr>
          <p:cNvPicPr>
            <a:picLocks noChangeAspect="1"/>
          </p:cNvPicPr>
          <p:nvPr/>
        </p:nvPicPr>
        <p:blipFill>
          <a:blip r:embed="rId9"/>
          <a:stretch>
            <a:fillRect/>
          </a:stretch>
        </p:blipFill>
        <p:spPr>
          <a:xfrm>
            <a:off x="10342640" y="1227564"/>
            <a:ext cx="994172" cy="1325563"/>
          </a:xfrm>
          <a:prstGeom prst="rect">
            <a:avLst/>
          </a:prstGeom>
        </p:spPr>
      </p:pic>
      <p:pic>
        <p:nvPicPr>
          <p:cNvPr id="19" name="Picture 18" descr="A close-up of an mri scan of a spine&#10;&#10;Description automatically generated with low confidence">
            <a:extLst>
              <a:ext uri="{FF2B5EF4-FFF2-40B4-BE49-F238E27FC236}">
                <a16:creationId xmlns:a16="http://schemas.microsoft.com/office/drawing/2014/main" id="{69C0671C-9ABE-FDB2-33CD-C61AAA549F9E}"/>
              </a:ext>
            </a:extLst>
          </p:cNvPr>
          <p:cNvPicPr>
            <a:picLocks noChangeAspect="1"/>
          </p:cNvPicPr>
          <p:nvPr/>
        </p:nvPicPr>
        <p:blipFill>
          <a:blip r:embed="rId10"/>
          <a:stretch>
            <a:fillRect/>
          </a:stretch>
        </p:blipFill>
        <p:spPr>
          <a:xfrm>
            <a:off x="8668756" y="4195563"/>
            <a:ext cx="1197105" cy="1197105"/>
          </a:xfrm>
          <a:prstGeom prst="rect">
            <a:avLst/>
          </a:prstGeom>
        </p:spPr>
      </p:pic>
      <p:pic>
        <p:nvPicPr>
          <p:cNvPr id="21" name="Picture 20" descr="A x-ray of a person&#10;&#10;Description automatically generated with medium confidence">
            <a:extLst>
              <a:ext uri="{FF2B5EF4-FFF2-40B4-BE49-F238E27FC236}">
                <a16:creationId xmlns:a16="http://schemas.microsoft.com/office/drawing/2014/main" id="{83721692-6593-2894-76FE-CCF891183EC1}"/>
              </a:ext>
            </a:extLst>
          </p:cNvPr>
          <p:cNvPicPr>
            <a:picLocks noChangeAspect="1"/>
          </p:cNvPicPr>
          <p:nvPr/>
        </p:nvPicPr>
        <p:blipFill>
          <a:blip r:embed="rId11"/>
          <a:stretch>
            <a:fillRect/>
          </a:stretch>
        </p:blipFill>
        <p:spPr>
          <a:xfrm>
            <a:off x="10516105" y="4189084"/>
            <a:ext cx="526921" cy="1405123"/>
          </a:xfrm>
          <a:prstGeom prst="rect">
            <a:avLst/>
          </a:prstGeom>
        </p:spPr>
      </p:pic>
      <p:sp>
        <p:nvSpPr>
          <p:cNvPr id="23" name="TextBox 22">
            <a:extLst>
              <a:ext uri="{FF2B5EF4-FFF2-40B4-BE49-F238E27FC236}">
                <a16:creationId xmlns:a16="http://schemas.microsoft.com/office/drawing/2014/main" id="{D3A40892-668A-C9BF-0F44-A6CBD3959FDE}"/>
              </a:ext>
            </a:extLst>
          </p:cNvPr>
          <p:cNvSpPr txBox="1"/>
          <p:nvPr/>
        </p:nvSpPr>
        <p:spPr>
          <a:xfrm>
            <a:off x="7704925" y="5630436"/>
            <a:ext cx="3124766" cy="369332"/>
          </a:xfrm>
          <a:prstGeom prst="rect">
            <a:avLst/>
          </a:prstGeom>
          <a:noFill/>
        </p:spPr>
        <p:txBody>
          <a:bodyPr wrap="none" rtlCol="0">
            <a:spAutoFit/>
          </a:bodyPr>
          <a:lstStyle/>
          <a:p>
            <a:r>
              <a:rPr lang="en-US" dirty="0" err="1"/>
              <a:t>ImageCLEF</a:t>
            </a:r>
            <a:r>
              <a:rPr lang="en-US" dirty="0"/>
              <a:t> VQA-MED examples</a:t>
            </a:r>
          </a:p>
        </p:txBody>
      </p:sp>
      <p:grpSp>
        <p:nvGrpSpPr>
          <p:cNvPr id="4" name="Group 3">
            <a:extLst>
              <a:ext uri="{FF2B5EF4-FFF2-40B4-BE49-F238E27FC236}">
                <a16:creationId xmlns:a16="http://schemas.microsoft.com/office/drawing/2014/main" id="{663C918B-605F-B568-AFA6-D9C9D0DDD920}"/>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E172E8A6-8919-AA95-1BA1-4A85A7431E31}"/>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orange logo with a star&#10;&#10;Description automatically generated with low confidence">
              <a:extLst>
                <a:ext uri="{FF2B5EF4-FFF2-40B4-BE49-F238E27FC236}">
                  <a16:creationId xmlns:a16="http://schemas.microsoft.com/office/drawing/2014/main" id="{E190A561-AF7E-F175-083E-D71FDE281233}"/>
                </a:ext>
              </a:extLst>
            </p:cNvPr>
            <p:cNvPicPr>
              <a:picLocks noChangeAspect="1"/>
            </p:cNvPicPr>
            <p:nvPr/>
          </p:nvPicPr>
          <p:blipFill>
            <a:blip r:embed="rId12"/>
            <a:stretch>
              <a:fillRect/>
            </a:stretch>
          </p:blipFill>
          <p:spPr>
            <a:xfrm>
              <a:off x="4579652" y="6338082"/>
              <a:ext cx="696080" cy="386711"/>
            </a:xfrm>
            <a:prstGeom prst="rect">
              <a:avLst/>
            </a:prstGeom>
          </p:spPr>
        </p:pic>
        <p:pic>
          <p:nvPicPr>
            <p:cNvPr id="10" name="Picture 9" descr="Blue letters on a black background&#10;&#10;Description automatically generated with medium confidence">
              <a:extLst>
                <a:ext uri="{FF2B5EF4-FFF2-40B4-BE49-F238E27FC236}">
                  <a16:creationId xmlns:a16="http://schemas.microsoft.com/office/drawing/2014/main" id="{7B9844B8-346F-3D0F-11D7-CC0A8C197DDE}"/>
                </a:ext>
              </a:extLst>
            </p:cNvPr>
            <p:cNvPicPr>
              <a:picLocks noChangeAspect="1"/>
            </p:cNvPicPr>
            <p:nvPr/>
          </p:nvPicPr>
          <p:blipFill>
            <a:blip r:embed="rId13"/>
            <a:stretch>
              <a:fillRect/>
            </a:stretch>
          </p:blipFill>
          <p:spPr>
            <a:xfrm>
              <a:off x="5361274" y="6338082"/>
              <a:ext cx="1424855" cy="395175"/>
            </a:xfrm>
            <a:prstGeom prst="rect">
              <a:avLst/>
            </a:prstGeom>
          </p:spPr>
        </p:pic>
        <p:pic>
          <p:nvPicPr>
            <p:cNvPr id="12" name="Picture 11" descr="A picture containing graphics, graphic design, font, logo&#10;&#10;Description automatically generated">
              <a:extLst>
                <a:ext uri="{FF2B5EF4-FFF2-40B4-BE49-F238E27FC236}">
                  <a16:creationId xmlns:a16="http://schemas.microsoft.com/office/drawing/2014/main" id="{1769A975-4285-7304-A991-752F1798715E}"/>
                </a:ext>
              </a:extLst>
            </p:cNvPr>
            <p:cNvPicPr>
              <a:picLocks noChangeAspect="1"/>
            </p:cNvPicPr>
            <p:nvPr/>
          </p:nvPicPr>
          <p:blipFill>
            <a:blip r:embed="rId14"/>
            <a:stretch>
              <a:fillRect/>
            </a:stretch>
          </p:blipFill>
          <p:spPr>
            <a:xfrm>
              <a:off x="6858023" y="6338082"/>
              <a:ext cx="1511620" cy="390009"/>
            </a:xfrm>
            <a:prstGeom prst="rect">
              <a:avLst/>
            </a:prstGeom>
            <a:solidFill>
              <a:schemeClr val="bg1"/>
            </a:solidFill>
          </p:spPr>
        </p:pic>
        <p:pic>
          <p:nvPicPr>
            <p:cNvPr id="14" name="Picture 13" descr="A blue text on a black background&#10;&#10;Description automatically generated with medium confidence">
              <a:extLst>
                <a:ext uri="{FF2B5EF4-FFF2-40B4-BE49-F238E27FC236}">
                  <a16:creationId xmlns:a16="http://schemas.microsoft.com/office/drawing/2014/main" id="{1538F8CA-75B8-2BBC-61F7-F17AE4D5331A}"/>
                </a:ext>
              </a:extLst>
            </p:cNvPr>
            <p:cNvPicPr>
              <a:picLocks noChangeAspect="1"/>
            </p:cNvPicPr>
            <p:nvPr/>
          </p:nvPicPr>
          <p:blipFill>
            <a:blip r:embed="rId15"/>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63CA5C43-963F-1088-EBBC-5DD2A669C510}"/>
                </a:ext>
              </a:extLst>
            </p:cNvPr>
            <p:cNvPicPr>
              <a:picLocks noChangeAspect="1"/>
            </p:cNvPicPr>
            <p:nvPr/>
          </p:nvPicPr>
          <p:blipFill>
            <a:blip r:embed="rId16"/>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1316754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985-A1EC-9245-2C87-78402FE1D137}"/>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7855207-FE19-AFE5-D9EB-F61A1C7158C6}"/>
              </a:ext>
            </a:extLst>
          </p:cNvPr>
          <p:cNvSpPr>
            <a:spLocks noGrp="1"/>
          </p:cNvSpPr>
          <p:nvPr>
            <p:ph idx="1"/>
          </p:nvPr>
        </p:nvSpPr>
        <p:spPr>
          <a:xfrm>
            <a:off x="609600" y="1012533"/>
            <a:ext cx="10972800" cy="4525963"/>
          </a:xfrm>
        </p:spPr>
        <p:txBody>
          <a:bodyPr/>
          <a:lstStyle/>
          <a:p>
            <a:r>
              <a:rPr lang="en-US" dirty="0"/>
              <a:t>4 steps in practical clinical treatment process</a:t>
            </a:r>
          </a:p>
          <a:p>
            <a:endParaRPr lang="en-US" dirty="0"/>
          </a:p>
        </p:txBody>
      </p:sp>
      <p:grpSp>
        <p:nvGrpSpPr>
          <p:cNvPr id="4" name="Group 3">
            <a:extLst>
              <a:ext uri="{FF2B5EF4-FFF2-40B4-BE49-F238E27FC236}">
                <a16:creationId xmlns:a16="http://schemas.microsoft.com/office/drawing/2014/main" id="{08212846-CF2B-BA03-ABF3-44CC325DA320}"/>
              </a:ext>
            </a:extLst>
          </p:cNvPr>
          <p:cNvGrpSpPr/>
          <p:nvPr/>
        </p:nvGrpSpPr>
        <p:grpSpPr>
          <a:xfrm>
            <a:off x="4579652" y="6213230"/>
            <a:ext cx="7612348" cy="639715"/>
            <a:chOff x="4579652" y="6213230"/>
            <a:chExt cx="7612348" cy="639715"/>
          </a:xfrm>
        </p:grpSpPr>
        <p:sp>
          <p:nvSpPr>
            <p:cNvPr id="6" name="Rectangle 5">
              <a:extLst>
                <a:ext uri="{FF2B5EF4-FFF2-40B4-BE49-F238E27FC236}">
                  <a16:creationId xmlns:a16="http://schemas.microsoft.com/office/drawing/2014/main" id="{EA5DABE9-B32A-C6FE-B5FB-BD6F6B222528}"/>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logo with a star&#10;&#10;Description automatically generated with low confidence">
              <a:extLst>
                <a:ext uri="{FF2B5EF4-FFF2-40B4-BE49-F238E27FC236}">
                  <a16:creationId xmlns:a16="http://schemas.microsoft.com/office/drawing/2014/main" id="{7105CC47-5423-D653-F74C-564624B44AC9}"/>
                </a:ext>
              </a:extLst>
            </p:cNvPr>
            <p:cNvPicPr>
              <a:picLocks noChangeAspect="1"/>
            </p:cNvPicPr>
            <p:nvPr/>
          </p:nvPicPr>
          <p:blipFill>
            <a:blip r:embed="rId3"/>
            <a:stretch>
              <a:fillRect/>
            </a:stretch>
          </p:blipFill>
          <p:spPr>
            <a:xfrm>
              <a:off x="4579652" y="6338082"/>
              <a:ext cx="696080" cy="386711"/>
            </a:xfrm>
            <a:prstGeom prst="rect">
              <a:avLst/>
            </a:prstGeom>
          </p:spPr>
        </p:pic>
        <p:pic>
          <p:nvPicPr>
            <p:cNvPr id="8" name="Picture 7" descr="Blue letters on a black background&#10;&#10;Description automatically generated with medium confidence">
              <a:extLst>
                <a:ext uri="{FF2B5EF4-FFF2-40B4-BE49-F238E27FC236}">
                  <a16:creationId xmlns:a16="http://schemas.microsoft.com/office/drawing/2014/main" id="{7D5F7E4E-0344-BF8E-5C4E-96DE35B952C4}"/>
                </a:ext>
              </a:extLst>
            </p:cNvPr>
            <p:cNvPicPr>
              <a:picLocks noChangeAspect="1"/>
            </p:cNvPicPr>
            <p:nvPr/>
          </p:nvPicPr>
          <p:blipFill>
            <a:blip r:embed="rId4"/>
            <a:stretch>
              <a:fillRect/>
            </a:stretch>
          </p:blipFill>
          <p:spPr>
            <a:xfrm>
              <a:off x="5361274" y="6338082"/>
              <a:ext cx="1424855" cy="395175"/>
            </a:xfrm>
            <a:prstGeom prst="rect">
              <a:avLst/>
            </a:prstGeom>
          </p:spPr>
        </p:pic>
        <p:pic>
          <p:nvPicPr>
            <p:cNvPr id="9" name="Picture 8" descr="A picture containing graphics, graphic design, font, logo&#10;&#10;Description automatically generated">
              <a:extLst>
                <a:ext uri="{FF2B5EF4-FFF2-40B4-BE49-F238E27FC236}">
                  <a16:creationId xmlns:a16="http://schemas.microsoft.com/office/drawing/2014/main" id="{7BA9935B-13A6-73E9-64C9-13EE1E5BE908}"/>
                </a:ext>
              </a:extLst>
            </p:cNvPr>
            <p:cNvPicPr>
              <a:picLocks noChangeAspect="1"/>
            </p:cNvPicPr>
            <p:nvPr/>
          </p:nvPicPr>
          <p:blipFill>
            <a:blip r:embed="rId5"/>
            <a:stretch>
              <a:fillRect/>
            </a:stretch>
          </p:blipFill>
          <p:spPr>
            <a:xfrm>
              <a:off x="6858023" y="6338082"/>
              <a:ext cx="1511620" cy="390009"/>
            </a:xfrm>
            <a:prstGeom prst="rect">
              <a:avLst/>
            </a:prstGeom>
            <a:solidFill>
              <a:schemeClr val="bg1"/>
            </a:solidFill>
          </p:spPr>
        </p:pic>
        <p:pic>
          <p:nvPicPr>
            <p:cNvPr id="10" name="Picture 9" descr="A blue text on a black background&#10;&#10;Description automatically generated with medium confidence">
              <a:extLst>
                <a:ext uri="{FF2B5EF4-FFF2-40B4-BE49-F238E27FC236}">
                  <a16:creationId xmlns:a16="http://schemas.microsoft.com/office/drawing/2014/main" id="{AA8415C2-7AE5-C19B-F20A-3477E24C9FAC}"/>
                </a:ext>
              </a:extLst>
            </p:cNvPr>
            <p:cNvPicPr>
              <a:picLocks noChangeAspect="1"/>
            </p:cNvPicPr>
            <p:nvPr/>
          </p:nvPicPr>
          <p:blipFill>
            <a:blip r:embed="rId6"/>
            <a:stretch>
              <a:fillRect/>
            </a:stretch>
          </p:blipFill>
          <p:spPr>
            <a:xfrm>
              <a:off x="8499306" y="6338082"/>
              <a:ext cx="1978935" cy="390009"/>
            </a:xfrm>
            <a:prstGeom prst="rect">
              <a:avLst/>
            </a:prstGeom>
            <a:solidFill>
              <a:schemeClr val="tx1"/>
            </a:solidFill>
          </p:spPr>
        </p:pic>
        <p:pic>
          <p:nvPicPr>
            <p:cNvPr id="11" name="Picture 10" descr="A black and white sign with white text&#10;&#10;Description automatically generated with low confidence">
              <a:extLst>
                <a:ext uri="{FF2B5EF4-FFF2-40B4-BE49-F238E27FC236}">
                  <a16:creationId xmlns:a16="http://schemas.microsoft.com/office/drawing/2014/main" id="{DADCB33F-6098-CD1A-0FF2-B7886CBF925D}"/>
                </a:ext>
              </a:extLst>
            </p:cNvPr>
            <p:cNvPicPr>
              <a:picLocks noChangeAspect="1"/>
            </p:cNvPicPr>
            <p:nvPr/>
          </p:nvPicPr>
          <p:blipFill>
            <a:blip r:embed="rId7"/>
            <a:stretch>
              <a:fillRect/>
            </a:stretch>
          </p:blipFill>
          <p:spPr>
            <a:xfrm>
              <a:off x="10489580" y="6340104"/>
              <a:ext cx="1702420" cy="390009"/>
            </a:xfrm>
            <a:prstGeom prst="rect">
              <a:avLst/>
            </a:prstGeom>
            <a:solidFill>
              <a:schemeClr val="tx1"/>
            </a:solidFill>
          </p:spPr>
        </p:pic>
      </p:grpSp>
      <p:grpSp>
        <p:nvGrpSpPr>
          <p:cNvPr id="140" name="グループ化 134">
            <a:extLst>
              <a:ext uri="{FF2B5EF4-FFF2-40B4-BE49-F238E27FC236}">
                <a16:creationId xmlns:a16="http://schemas.microsoft.com/office/drawing/2014/main" id="{999F83C8-C86C-0E78-98CC-A86CAA1151E2}"/>
              </a:ext>
            </a:extLst>
          </p:cNvPr>
          <p:cNvGrpSpPr/>
          <p:nvPr/>
        </p:nvGrpSpPr>
        <p:grpSpPr>
          <a:xfrm>
            <a:off x="752546" y="1680373"/>
            <a:ext cx="10866621" cy="4641089"/>
            <a:chOff x="0" y="118957"/>
            <a:chExt cx="12538409" cy="5355102"/>
          </a:xfrm>
        </p:grpSpPr>
        <p:sp>
          <p:nvSpPr>
            <p:cNvPr id="141" name="矢印: 山形 4">
              <a:extLst>
                <a:ext uri="{FF2B5EF4-FFF2-40B4-BE49-F238E27FC236}">
                  <a16:creationId xmlns:a16="http://schemas.microsoft.com/office/drawing/2014/main" id="{41275A2B-8C7F-34C5-9160-00385DA98AF1}"/>
                </a:ext>
              </a:extLst>
            </p:cNvPr>
            <p:cNvSpPr/>
            <p:nvPr/>
          </p:nvSpPr>
          <p:spPr>
            <a:xfrm>
              <a:off x="9287932" y="118958"/>
              <a:ext cx="2904068" cy="481752"/>
            </a:xfrm>
            <a:prstGeom prst="chevron">
              <a:avLst/>
            </a:prstGeom>
            <a:solidFill>
              <a:srgbClr val="EF53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Evaluation</a:t>
              </a:r>
            </a:p>
          </p:txBody>
        </p:sp>
        <p:sp>
          <p:nvSpPr>
            <p:cNvPr id="142" name="矢印: 山形 5">
              <a:extLst>
                <a:ext uri="{FF2B5EF4-FFF2-40B4-BE49-F238E27FC236}">
                  <a16:creationId xmlns:a16="http://schemas.microsoft.com/office/drawing/2014/main" id="{F0CF121B-AD16-6550-7A89-4C1EB337BDE1}"/>
                </a:ext>
              </a:extLst>
            </p:cNvPr>
            <p:cNvSpPr/>
            <p:nvPr/>
          </p:nvSpPr>
          <p:spPr>
            <a:xfrm>
              <a:off x="0" y="118958"/>
              <a:ext cx="2904068" cy="481754"/>
            </a:xfrm>
            <a:prstGeom prst="chevron">
              <a:avLst/>
            </a:prstGeom>
            <a:solidFill>
              <a:srgbClr val="F8A01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Patient assessment</a:t>
              </a:r>
            </a:p>
          </p:txBody>
        </p:sp>
        <p:sp>
          <p:nvSpPr>
            <p:cNvPr id="143" name="矢印: 山形 6">
              <a:extLst>
                <a:ext uri="{FF2B5EF4-FFF2-40B4-BE49-F238E27FC236}">
                  <a16:creationId xmlns:a16="http://schemas.microsoft.com/office/drawing/2014/main" id="{A1F08AE0-9DAF-8D77-43F0-FF0432829A32}"/>
                </a:ext>
              </a:extLst>
            </p:cNvPr>
            <p:cNvSpPr/>
            <p:nvPr/>
          </p:nvSpPr>
          <p:spPr>
            <a:xfrm>
              <a:off x="3095977" y="118957"/>
              <a:ext cx="2904068" cy="481753"/>
            </a:xfrm>
            <a:prstGeom prst="chevron">
              <a:avLst/>
            </a:prstGeom>
            <a:solidFill>
              <a:srgbClr val="34A97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Diagnosis &amp; Plan</a:t>
              </a:r>
            </a:p>
          </p:txBody>
        </p:sp>
        <p:sp>
          <p:nvSpPr>
            <p:cNvPr id="144" name="矢印: 山形 7">
              <a:extLst>
                <a:ext uri="{FF2B5EF4-FFF2-40B4-BE49-F238E27FC236}">
                  <a16:creationId xmlns:a16="http://schemas.microsoft.com/office/drawing/2014/main" id="{D7493E35-C889-D383-B29D-7D1F08256045}"/>
                </a:ext>
              </a:extLst>
            </p:cNvPr>
            <p:cNvSpPr/>
            <p:nvPr/>
          </p:nvSpPr>
          <p:spPr>
            <a:xfrm>
              <a:off x="6191954" y="118958"/>
              <a:ext cx="2904068" cy="481752"/>
            </a:xfrm>
            <a:prstGeom prst="chevron">
              <a:avLst/>
            </a:prstGeom>
            <a:solidFill>
              <a:srgbClr val="067DB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b="1" dirty="0"/>
                <a:t>Intervention</a:t>
              </a:r>
            </a:p>
          </p:txBody>
        </p:sp>
        <p:sp>
          <p:nvSpPr>
            <p:cNvPr id="145" name="テキスト ボックス 8">
              <a:extLst>
                <a:ext uri="{FF2B5EF4-FFF2-40B4-BE49-F238E27FC236}">
                  <a16:creationId xmlns:a16="http://schemas.microsoft.com/office/drawing/2014/main" id="{0EB8189D-7BB4-DFAA-7135-71229CCB451D}"/>
                </a:ext>
              </a:extLst>
            </p:cNvPr>
            <p:cNvSpPr txBox="1"/>
            <p:nvPr/>
          </p:nvSpPr>
          <p:spPr>
            <a:xfrm>
              <a:off x="631548" y="359833"/>
              <a:ext cx="1640983" cy="301858"/>
            </a:xfrm>
            <a:prstGeom prst="rect">
              <a:avLst/>
            </a:prstGeom>
            <a:noFill/>
          </p:spPr>
          <p:txBody>
            <a:bodyPr wrap="none" rtlCol="0">
              <a:spAutoFit/>
            </a:bodyPr>
            <a:lstStyle/>
            <a:p>
              <a:pPr algn="ctr"/>
              <a:r>
                <a:rPr lang="en-US" sz="1100" dirty="0">
                  <a:solidFill>
                    <a:schemeClr val="bg1"/>
                  </a:solidFill>
                </a:rPr>
                <a:t>What is the problem?</a:t>
              </a:r>
            </a:p>
          </p:txBody>
        </p:sp>
        <p:sp>
          <p:nvSpPr>
            <p:cNvPr id="146" name="テキスト ボックス 9">
              <a:extLst>
                <a:ext uri="{FF2B5EF4-FFF2-40B4-BE49-F238E27FC236}">
                  <a16:creationId xmlns:a16="http://schemas.microsoft.com/office/drawing/2014/main" id="{AFB98034-8869-339A-CE14-C2F122168307}"/>
                </a:ext>
              </a:extLst>
            </p:cNvPr>
            <p:cNvSpPr txBox="1"/>
            <p:nvPr/>
          </p:nvSpPr>
          <p:spPr>
            <a:xfrm>
              <a:off x="3452295" y="359833"/>
              <a:ext cx="2186620" cy="301858"/>
            </a:xfrm>
            <a:prstGeom prst="rect">
              <a:avLst/>
            </a:prstGeom>
            <a:noFill/>
          </p:spPr>
          <p:txBody>
            <a:bodyPr wrap="none" rtlCol="0">
              <a:spAutoFit/>
            </a:bodyPr>
            <a:lstStyle/>
            <a:p>
              <a:pPr algn="ctr"/>
              <a:r>
                <a:rPr lang="en-US" sz="1100" dirty="0">
                  <a:solidFill>
                    <a:schemeClr val="bg1"/>
                  </a:solidFill>
                </a:rPr>
                <a:t>How to manage the problem?</a:t>
              </a:r>
            </a:p>
          </p:txBody>
        </p:sp>
        <p:sp>
          <p:nvSpPr>
            <p:cNvPr id="147" name="テキスト ボックス 10">
              <a:extLst>
                <a:ext uri="{FF2B5EF4-FFF2-40B4-BE49-F238E27FC236}">
                  <a16:creationId xmlns:a16="http://schemas.microsoft.com/office/drawing/2014/main" id="{F35B437D-EF02-74A9-F534-69E732A43FB8}"/>
                </a:ext>
              </a:extLst>
            </p:cNvPr>
            <p:cNvSpPr txBox="1"/>
            <p:nvPr/>
          </p:nvSpPr>
          <p:spPr>
            <a:xfrm>
              <a:off x="6264923" y="359833"/>
              <a:ext cx="2758152" cy="301858"/>
            </a:xfrm>
            <a:prstGeom prst="rect">
              <a:avLst/>
            </a:prstGeom>
            <a:noFill/>
          </p:spPr>
          <p:txBody>
            <a:bodyPr wrap="none" rtlCol="0">
              <a:spAutoFit/>
            </a:bodyPr>
            <a:lstStyle/>
            <a:p>
              <a:pPr algn="ctr"/>
              <a:r>
                <a:rPr lang="en-US" sz="1100" dirty="0">
                  <a:solidFill>
                    <a:schemeClr val="bg1"/>
                  </a:solidFill>
                </a:rPr>
                <a:t>Putting the treatment plan into action.</a:t>
              </a:r>
            </a:p>
          </p:txBody>
        </p:sp>
        <p:sp>
          <p:nvSpPr>
            <p:cNvPr id="148" name="テキスト ボックス 11">
              <a:extLst>
                <a:ext uri="{FF2B5EF4-FFF2-40B4-BE49-F238E27FC236}">
                  <a16:creationId xmlns:a16="http://schemas.microsoft.com/office/drawing/2014/main" id="{6434C76A-7376-D71C-E56B-D22EF2A3C1AC}"/>
                </a:ext>
              </a:extLst>
            </p:cNvPr>
            <p:cNvSpPr txBox="1"/>
            <p:nvPr/>
          </p:nvSpPr>
          <p:spPr>
            <a:xfrm>
              <a:off x="9724247" y="359833"/>
              <a:ext cx="2031455" cy="276999"/>
            </a:xfrm>
            <a:prstGeom prst="rect">
              <a:avLst/>
            </a:prstGeom>
            <a:noFill/>
          </p:spPr>
          <p:txBody>
            <a:bodyPr wrap="none" rtlCol="0">
              <a:spAutoFit/>
            </a:bodyPr>
            <a:lstStyle/>
            <a:p>
              <a:pPr algn="ctr"/>
              <a:r>
                <a:rPr lang="en-US" sz="1200" dirty="0">
                  <a:solidFill>
                    <a:schemeClr val="bg1"/>
                  </a:solidFill>
                </a:rPr>
                <a:t>Did the treatment plan work?</a:t>
              </a:r>
            </a:p>
          </p:txBody>
        </p:sp>
        <p:pic>
          <p:nvPicPr>
            <p:cNvPr id="149" name="図 12">
              <a:extLst>
                <a:ext uri="{FF2B5EF4-FFF2-40B4-BE49-F238E27FC236}">
                  <a16:creationId xmlns:a16="http://schemas.microsoft.com/office/drawing/2014/main" id="{8C460199-C1F1-A06D-B2BB-BEB4F942E1EF}"/>
                </a:ext>
              </a:extLst>
            </p:cNvPr>
            <p:cNvPicPr>
              <a:picLocks noChangeAspect="1"/>
            </p:cNvPicPr>
            <p:nvPr/>
          </p:nvPicPr>
          <p:blipFill>
            <a:blip r:embed="rId8"/>
            <a:stretch>
              <a:fillRect/>
            </a:stretch>
          </p:blipFill>
          <p:spPr>
            <a:xfrm>
              <a:off x="395316" y="877707"/>
              <a:ext cx="2113434" cy="2100587"/>
            </a:xfrm>
            <a:prstGeom prst="rect">
              <a:avLst/>
            </a:prstGeom>
          </p:spPr>
        </p:pic>
        <p:sp>
          <p:nvSpPr>
            <p:cNvPr id="150" name="テキスト ボックス 13">
              <a:extLst>
                <a:ext uri="{FF2B5EF4-FFF2-40B4-BE49-F238E27FC236}">
                  <a16:creationId xmlns:a16="http://schemas.microsoft.com/office/drawing/2014/main" id="{D9AFCE9E-4FF8-A583-DD54-5A902E083DDF}"/>
                </a:ext>
              </a:extLst>
            </p:cNvPr>
            <p:cNvSpPr txBox="1"/>
            <p:nvPr/>
          </p:nvSpPr>
          <p:spPr>
            <a:xfrm>
              <a:off x="503215" y="3083341"/>
              <a:ext cx="2189579" cy="355127"/>
            </a:xfrm>
            <a:prstGeom prst="rect">
              <a:avLst/>
            </a:prstGeom>
            <a:noFill/>
          </p:spPr>
          <p:txBody>
            <a:bodyPr wrap="none" rtlCol="0">
              <a:spAutoFit/>
            </a:bodyPr>
            <a:lstStyle/>
            <a:p>
              <a:r>
                <a:rPr lang="en-US" sz="1400" b="1" i="1" dirty="0">
                  <a:solidFill>
                    <a:schemeClr val="bg1"/>
                  </a:solidFill>
                </a:rPr>
                <a:t>Reference (past) image</a:t>
              </a:r>
            </a:p>
          </p:txBody>
        </p:sp>
        <p:cxnSp>
          <p:nvCxnSpPr>
            <p:cNvPr id="151" name="直線矢印コネクタ 14">
              <a:extLst>
                <a:ext uri="{FF2B5EF4-FFF2-40B4-BE49-F238E27FC236}">
                  <a16:creationId xmlns:a16="http://schemas.microsoft.com/office/drawing/2014/main" id="{1342A480-5C28-C6A2-41A7-4560779935E5}"/>
                </a:ext>
              </a:extLst>
            </p:cNvPr>
            <p:cNvCxnSpPr>
              <a:cxnSpLocks/>
            </p:cNvCxnSpPr>
            <p:nvPr/>
          </p:nvCxnSpPr>
          <p:spPr>
            <a:xfrm>
              <a:off x="3095977" y="1232609"/>
              <a:ext cx="3175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2" name="テキスト ボックス 15">
              <a:extLst>
                <a:ext uri="{FF2B5EF4-FFF2-40B4-BE49-F238E27FC236}">
                  <a16:creationId xmlns:a16="http://schemas.microsoft.com/office/drawing/2014/main" id="{E469CF3C-8442-B968-C5E4-987AF7ED8C78}"/>
                </a:ext>
              </a:extLst>
            </p:cNvPr>
            <p:cNvSpPr txBox="1"/>
            <p:nvPr/>
          </p:nvSpPr>
          <p:spPr>
            <a:xfrm>
              <a:off x="3901838" y="1078722"/>
              <a:ext cx="1485614" cy="355127"/>
            </a:xfrm>
            <a:prstGeom prst="rect">
              <a:avLst/>
            </a:prstGeom>
            <a:noFill/>
          </p:spPr>
          <p:txBody>
            <a:bodyPr wrap="none" rtlCol="0">
              <a:spAutoFit/>
            </a:bodyPr>
            <a:lstStyle/>
            <a:p>
              <a:r>
                <a:rPr lang="en-US" sz="1400" b="1" i="1" dirty="0">
                  <a:solidFill>
                    <a:schemeClr val="bg1"/>
                  </a:solidFill>
                </a:rPr>
                <a:t>Pneumothorax</a:t>
              </a:r>
            </a:p>
          </p:txBody>
        </p:sp>
        <p:sp>
          <p:nvSpPr>
            <p:cNvPr id="153" name="テキスト ボックス 16">
              <a:extLst>
                <a:ext uri="{FF2B5EF4-FFF2-40B4-BE49-F238E27FC236}">
                  <a16:creationId xmlns:a16="http://schemas.microsoft.com/office/drawing/2014/main" id="{3AB9FA02-8F09-6B4B-363A-ED35DCBA047F}"/>
                </a:ext>
              </a:extLst>
            </p:cNvPr>
            <p:cNvSpPr txBox="1"/>
            <p:nvPr/>
          </p:nvSpPr>
          <p:spPr>
            <a:xfrm>
              <a:off x="6468962" y="1078722"/>
              <a:ext cx="2350051" cy="355127"/>
            </a:xfrm>
            <a:prstGeom prst="rect">
              <a:avLst/>
            </a:prstGeom>
            <a:noFill/>
          </p:spPr>
          <p:txBody>
            <a:bodyPr wrap="none" rtlCol="0">
              <a:spAutoFit/>
            </a:bodyPr>
            <a:lstStyle/>
            <a:p>
              <a:pPr algn="ctr"/>
              <a:r>
                <a:rPr lang="en-US" sz="1400" b="1" i="1" dirty="0">
                  <a:solidFill>
                    <a:schemeClr val="bg1"/>
                  </a:solidFill>
                </a:rPr>
                <a:t>Chest tube thoracostomy</a:t>
              </a:r>
            </a:p>
          </p:txBody>
        </p:sp>
        <p:cxnSp>
          <p:nvCxnSpPr>
            <p:cNvPr id="154" name="直線矢印コネクタ 17">
              <a:extLst>
                <a:ext uri="{FF2B5EF4-FFF2-40B4-BE49-F238E27FC236}">
                  <a16:creationId xmlns:a16="http://schemas.microsoft.com/office/drawing/2014/main" id="{745D88E3-8EEF-D7D3-C504-598277765A0A}"/>
                </a:ext>
              </a:extLst>
            </p:cNvPr>
            <p:cNvCxnSpPr>
              <a:cxnSpLocks/>
            </p:cNvCxnSpPr>
            <p:nvPr/>
          </p:nvCxnSpPr>
          <p:spPr>
            <a:xfrm>
              <a:off x="5937250" y="1232609"/>
              <a:ext cx="3175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5" name="図 18">
              <a:extLst>
                <a:ext uri="{FF2B5EF4-FFF2-40B4-BE49-F238E27FC236}">
                  <a16:creationId xmlns:a16="http://schemas.microsoft.com/office/drawing/2014/main" id="{C8915494-8D88-4A4C-F4F2-68D612FC28E2}"/>
                </a:ext>
              </a:extLst>
            </p:cNvPr>
            <p:cNvPicPr>
              <a:picLocks noChangeAspect="1"/>
            </p:cNvPicPr>
            <p:nvPr/>
          </p:nvPicPr>
          <p:blipFill>
            <a:blip r:embed="rId9"/>
            <a:stretch>
              <a:fillRect/>
            </a:stretch>
          </p:blipFill>
          <p:spPr>
            <a:xfrm>
              <a:off x="9658241" y="877707"/>
              <a:ext cx="2097461" cy="2100587"/>
            </a:xfrm>
            <a:prstGeom prst="rect">
              <a:avLst/>
            </a:prstGeom>
          </p:spPr>
        </p:pic>
        <p:sp>
          <p:nvSpPr>
            <p:cNvPr id="156" name="テキスト ボックス 19">
              <a:extLst>
                <a:ext uri="{FF2B5EF4-FFF2-40B4-BE49-F238E27FC236}">
                  <a16:creationId xmlns:a16="http://schemas.microsoft.com/office/drawing/2014/main" id="{FF0E6F9C-9103-DFF5-E27D-9C56F8909B74}"/>
                </a:ext>
              </a:extLst>
            </p:cNvPr>
            <p:cNvSpPr txBox="1"/>
            <p:nvPr/>
          </p:nvSpPr>
          <p:spPr>
            <a:xfrm>
              <a:off x="9809962" y="3083341"/>
              <a:ext cx="2070020" cy="355127"/>
            </a:xfrm>
            <a:prstGeom prst="rect">
              <a:avLst/>
            </a:prstGeom>
            <a:noFill/>
          </p:spPr>
          <p:txBody>
            <a:bodyPr wrap="none" rtlCol="0">
              <a:spAutoFit/>
            </a:bodyPr>
            <a:lstStyle/>
            <a:p>
              <a:r>
                <a:rPr lang="en-US" sz="1400" b="1" i="1" dirty="0">
                  <a:solidFill>
                    <a:schemeClr val="bg1"/>
                  </a:solidFill>
                </a:rPr>
                <a:t>Main (present) image</a:t>
              </a:r>
            </a:p>
          </p:txBody>
        </p:sp>
        <p:cxnSp>
          <p:nvCxnSpPr>
            <p:cNvPr id="157" name="直線矢印コネクタ 20">
              <a:extLst>
                <a:ext uri="{FF2B5EF4-FFF2-40B4-BE49-F238E27FC236}">
                  <a16:creationId xmlns:a16="http://schemas.microsoft.com/office/drawing/2014/main" id="{09564D1F-D05E-B5BE-2751-51094160CB9D}"/>
                </a:ext>
              </a:extLst>
            </p:cNvPr>
            <p:cNvCxnSpPr>
              <a:cxnSpLocks/>
            </p:cNvCxnSpPr>
            <p:nvPr/>
          </p:nvCxnSpPr>
          <p:spPr>
            <a:xfrm>
              <a:off x="8970432" y="1232609"/>
              <a:ext cx="3175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8" name="テキスト ボックス 21">
              <a:extLst>
                <a:ext uri="{FF2B5EF4-FFF2-40B4-BE49-F238E27FC236}">
                  <a16:creationId xmlns:a16="http://schemas.microsoft.com/office/drawing/2014/main" id="{1CEB652C-635D-34AA-11C8-FEDDF05DA583}"/>
                </a:ext>
              </a:extLst>
            </p:cNvPr>
            <p:cNvSpPr txBox="1"/>
            <p:nvPr/>
          </p:nvSpPr>
          <p:spPr>
            <a:xfrm>
              <a:off x="2374030" y="3292775"/>
              <a:ext cx="3262655" cy="745766"/>
            </a:xfrm>
            <a:prstGeom prst="rect">
              <a:avLst/>
            </a:prstGeom>
            <a:noFill/>
          </p:spPr>
          <p:txBody>
            <a:bodyPr wrap="none" rtlCol="0">
              <a:spAutoFit/>
            </a:bodyPr>
            <a:lstStyle/>
            <a:p>
              <a:pPr algn="ctr"/>
              <a:r>
                <a:rPr lang="en-US" sz="1200" i="1" dirty="0">
                  <a:solidFill>
                    <a:schemeClr val="bg1"/>
                  </a:solidFill>
                </a:rPr>
                <a:t>The purpose of taking the present image is</a:t>
              </a:r>
              <a:br>
                <a:rPr lang="en-US" sz="1200" i="1" dirty="0">
                  <a:solidFill>
                    <a:schemeClr val="bg1"/>
                  </a:solidFill>
                </a:rPr>
              </a:br>
              <a:r>
                <a:rPr lang="en-US" sz="1200" i="1" dirty="0">
                  <a:solidFill>
                    <a:schemeClr val="bg1"/>
                  </a:solidFill>
                </a:rPr>
                <a:t>to get an answer to these questions</a:t>
              </a:r>
              <a:br>
                <a:rPr lang="en-US" sz="1200" i="1" dirty="0">
                  <a:solidFill>
                    <a:schemeClr val="bg1"/>
                  </a:solidFill>
                </a:rPr>
              </a:br>
              <a:r>
                <a:rPr lang="en-US" sz="1200" i="1" dirty="0">
                  <a:solidFill>
                    <a:schemeClr val="bg1"/>
                  </a:solidFill>
                </a:rPr>
                <a:t>considering the difference from the past.</a:t>
              </a:r>
            </a:p>
          </p:txBody>
        </p:sp>
        <p:cxnSp>
          <p:nvCxnSpPr>
            <p:cNvPr id="159" name="直線矢印コネクタ 22">
              <a:extLst>
                <a:ext uri="{FF2B5EF4-FFF2-40B4-BE49-F238E27FC236}">
                  <a16:creationId xmlns:a16="http://schemas.microsoft.com/office/drawing/2014/main" id="{7CC5A17C-EC03-4654-788F-2474560840E2}"/>
                </a:ext>
              </a:extLst>
            </p:cNvPr>
            <p:cNvCxnSpPr>
              <a:cxnSpLocks/>
            </p:cNvCxnSpPr>
            <p:nvPr/>
          </p:nvCxnSpPr>
          <p:spPr>
            <a:xfrm>
              <a:off x="10739966" y="3586168"/>
              <a:ext cx="0" cy="3609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楕円 24">
              <a:extLst>
                <a:ext uri="{FF2B5EF4-FFF2-40B4-BE49-F238E27FC236}">
                  <a16:creationId xmlns:a16="http://schemas.microsoft.com/office/drawing/2014/main" id="{F1F123B1-13F2-D0EF-23DB-EA986698CA89}"/>
                </a:ext>
              </a:extLst>
            </p:cNvPr>
            <p:cNvSpPr/>
            <p:nvPr/>
          </p:nvSpPr>
          <p:spPr>
            <a:xfrm>
              <a:off x="6096825" y="3160877"/>
              <a:ext cx="110067" cy="110067"/>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楕円 25">
              <a:extLst>
                <a:ext uri="{FF2B5EF4-FFF2-40B4-BE49-F238E27FC236}">
                  <a16:creationId xmlns:a16="http://schemas.microsoft.com/office/drawing/2014/main" id="{B65C711A-3806-A642-BF79-C68F1FAB61C8}"/>
                </a:ext>
              </a:extLst>
            </p:cNvPr>
            <p:cNvSpPr/>
            <p:nvPr/>
          </p:nvSpPr>
          <p:spPr>
            <a:xfrm>
              <a:off x="5850835" y="2842738"/>
              <a:ext cx="300648" cy="300648"/>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四角形: 角を丸くする 26">
              <a:extLst>
                <a:ext uri="{FF2B5EF4-FFF2-40B4-BE49-F238E27FC236}">
                  <a16:creationId xmlns:a16="http://schemas.microsoft.com/office/drawing/2014/main" id="{71B3B9C4-A38C-A227-4D18-906CD4B4922D}"/>
                </a:ext>
              </a:extLst>
            </p:cNvPr>
            <p:cNvSpPr/>
            <p:nvPr/>
          </p:nvSpPr>
          <p:spPr>
            <a:xfrm>
              <a:off x="3462717" y="2157076"/>
              <a:ext cx="2268601" cy="779591"/>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テキスト ボックス 27">
              <a:extLst>
                <a:ext uri="{FF2B5EF4-FFF2-40B4-BE49-F238E27FC236}">
                  <a16:creationId xmlns:a16="http://schemas.microsoft.com/office/drawing/2014/main" id="{6E42D16E-0277-D133-E290-F6D430D139EC}"/>
                </a:ext>
              </a:extLst>
            </p:cNvPr>
            <p:cNvSpPr txBox="1"/>
            <p:nvPr/>
          </p:nvSpPr>
          <p:spPr>
            <a:xfrm>
              <a:off x="2642804" y="2292857"/>
              <a:ext cx="3908425" cy="523220"/>
            </a:xfrm>
            <a:prstGeom prst="rect">
              <a:avLst/>
            </a:prstGeom>
            <a:noFill/>
          </p:spPr>
          <p:txBody>
            <a:bodyPr wrap="square">
              <a:spAutoFit/>
            </a:bodyPr>
            <a:lstStyle/>
            <a:p>
              <a:pPr algn="ctr"/>
              <a:r>
                <a:rPr lang="en-US" sz="1400" b="1" i="1" dirty="0"/>
                <a:t>Is there pneumothorax</a:t>
              </a:r>
              <a:br>
                <a:rPr lang="en-US" sz="1400" b="1" i="1" dirty="0"/>
              </a:br>
              <a:r>
                <a:rPr lang="en-US" sz="1400" b="1" i="1" dirty="0"/>
                <a:t>in this image?</a:t>
              </a:r>
              <a:endParaRPr lang="en-US" sz="1400" dirty="0"/>
            </a:p>
          </p:txBody>
        </p:sp>
        <p:sp>
          <p:nvSpPr>
            <p:cNvPr id="164" name="四角形: 角を丸くする 28">
              <a:extLst>
                <a:ext uri="{FF2B5EF4-FFF2-40B4-BE49-F238E27FC236}">
                  <a16:creationId xmlns:a16="http://schemas.microsoft.com/office/drawing/2014/main" id="{760CA425-CA8E-3D33-51FB-311F65AFA22F}"/>
                </a:ext>
              </a:extLst>
            </p:cNvPr>
            <p:cNvSpPr/>
            <p:nvPr/>
          </p:nvSpPr>
          <p:spPr>
            <a:xfrm>
              <a:off x="6000045" y="1851645"/>
              <a:ext cx="2904068" cy="779591"/>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tx1"/>
                  </a:solidFill>
                </a:rPr>
                <a:t>What has changed compared</a:t>
              </a:r>
            </a:p>
            <a:p>
              <a:pPr algn="ctr"/>
              <a:r>
                <a:rPr lang="en-US" sz="1400" b="1" i="1" dirty="0">
                  <a:solidFill>
                    <a:schemeClr val="tx1"/>
                  </a:solidFill>
                </a:rPr>
                <a:t>to the past image?</a:t>
              </a:r>
              <a:endParaRPr lang="en-US" sz="1400" dirty="0">
                <a:solidFill>
                  <a:schemeClr val="tx1"/>
                </a:solidFill>
              </a:endParaRPr>
            </a:p>
          </p:txBody>
        </p:sp>
        <p:sp>
          <p:nvSpPr>
            <p:cNvPr id="166" name="楕円 30">
              <a:extLst>
                <a:ext uri="{FF2B5EF4-FFF2-40B4-BE49-F238E27FC236}">
                  <a16:creationId xmlns:a16="http://schemas.microsoft.com/office/drawing/2014/main" id="{D2063017-2B9B-21B9-A259-83225B98A2C8}"/>
                </a:ext>
              </a:extLst>
            </p:cNvPr>
            <p:cNvSpPr/>
            <p:nvPr/>
          </p:nvSpPr>
          <p:spPr>
            <a:xfrm>
              <a:off x="6268774" y="2715938"/>
              <a:ext cx="300648" cy="300648"/>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楕円 31">
              <a:extLst>
                <a:ext uri="{FF2B5EF4-FFF2-40B4-BE49-F238E27FC236}">
                  <a16:creationId xmlns:a16="http://schemas.microsoft.com/office/drawing/2014/main" id="{261C8656-7740-50C7-9E63-EDE5DE333842}"/>
                </a:ext>
              </a:extLst>
            </p:cNvPr>
            <p:cNvSpPr/>
            <p:nvPr/>
          </p:nvSpPr>
          <p:spPr>
            <a:xfrm>
              <a:off x="6299001" y="3082174"/>
              <a:ext cx="110067" cy="110067"/>
            </a:xfrm>
            <a:prstGeom prst="ellipse">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テキスト ボックス 33">
              <a:extLst>
                <a:ext uri="{FF2B5EF4-FFF2-40B4-BE49-F238E27FC236}">
                  <a16:creationId xmlns:a16="http://schemas.microsoft.com/office/drawing/2014/main" id="{B6CD282E-9831-EB96-8FCA-0C6448B89C12}"/>
                </a:ext>
              </a:extLst>
            </p:cNvPr>
            <p:cNvSpPr txBox="1"/>
            <p:nvPr/>
          </p:nvSpPr>
          <p:spPr>
            <a:xfrm>
              <a:off x="9364685" y="5118932"/>
              <a:ext cx="3173724" cy="355127"/>
            </a:xfrm>
            <a:prstGeom prst="rect">
              <a:avLst/>
            </a:prstGeom>
            <a:noFill/>
          </p:spPr>
          <p:txBody>
            <a:bodyPr wrap="none" rtlCol="0">
              <a:spAutoFit/>
            </a:bodyPr>
            <a:lstStyle/>
            <a:p>
              <a:r>
                <a:rPr lang="en-US" sz="1400" b="1" i="1" dirty="0">
                  <a:solidFill>
                    <a:schemeClr val="bg1"/>
                  </a:solidFill>
                </a:rPr>
                <a:t>Our medical difference VQA model</a:t>
              </a:r>
            </a:p>
          </p:txBody>
        </p:sp>
        <p:cxnSp>
          <p:nvCxnSpPr>
            <p:cNvPr id="169" name="直線矢印コネクタ 34">
              <a:extLst>
                <a:ext uri="{FF2B5EF4-FFF2-40B4-BE49-F238E27FC236}">
                  <a16:creationId xmlns:a16="http://schemas.microsoft.com/office/drawing/2014/main" id="{1850C2E7-8934-E4BA-B8B9-07FD351996B0}"/>
                </a:ext>
              </a:extLst>
            </p:cNvPr>
            <p:cNvCxnSpPr>
              <a:cxnSpLocks/>
            </p:cNvCxnSpPr>
            <p:nvPr/>
          </p:nvCxnSpPr>
          <p:spPr>
            <a:xfrm flipH="1" flipV="1">
              <a:off x="8250767" y="2715938"/>
              <a:ext cx="1859463" cy="16473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矢印コネクタ 35">
              <a:extLst>
                <a:ext uri="{FF2B5EF4-FFF2-40B4-BE49-F238E27FC236}">
                  <a16:creationId xmlns:a16="http://schemas.microsoft.com/office/drawing/2014/main" id="{1B4E038E-48F9-FB62-9325-01E5B3E3124B}"/>
                </a:ext>
              </a:extLst>
            </p:cNvPr>
            <p:cNvCxnSpPr>
              <a:cxnSpLocks/>
            </p:cNvCxnSpPr>
            <p:nvPr/>
          </p:nvCxnSpPr>
          <p:spPr>
            <a:xfrm flipH="1" flipV="1">
              <a:off x="6623221" y="3137207"/>
              <a:ext cx="3487009" cy="137101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1" name="テキスト ボックス 36">
              <a:extLst>
                <a:ext uri="{FF2B5EF4-FFF2-40B4-BE49-F238E27FC236}">
                  <a16:creationId xmlns:a16="http://schemas.microsoft.com/office/drawing/2014/main" id="{0C642B32-2620-58AE-780D-FBD508A449F4}"/>
                </a:ext>
              </a:extLst>
            </p:cNvPr>
            <p:cNvSpPr txBox="1"/>
            <p:nvPr/>
          </p:nvSpPr>
          <p:spPr>
            <a:xfrm>
              <a:off x="7182833" y="3392865"/>
              <a:ext cx="3141548" cy="603715"/>
            </a:xfrm>
            <a:prstGeom prst="rect">
              <a:avLst/>
            </a:prstGeom>
            <a:solidFill>
              <a:srgbClr val="FFFF00"/>
            </a:solidFill>
          </p:spPr>
          <p:txBody>
            <a:bodyPr wrap="square">
              <a:spAutoFit/>
            </a:bodyPr>
            <a:lstStyle/>
            <a:p>
              <a:pPr algn="ctr"/>
              <a:r>
                <a:rPr lang="en-US" sz="1400" b="1" i="1" dirty="0">
                  <a:solidFill>
                    <a:srgbClr val="0E101A"/>
                  </a:solidFill>
                  <a:effectLst/>
                </a:rPr>
                <a:t>Our model can directly answer the doctor’s intent of the study. </a:t>
              </a:r>
              <a:endParaRPr lang="en-US" sz="1400" dirty="0"/>
            </a:p>
          </p:txBody>
        </p:sp>
        <p:pic>
          <p:nvPicPr>
            <p:cNvPr id="172" name="図 38">
              <a:extLst>
                <a:ext uri="{FF2B5EF4-FFF2-40B4-BE49-F238E27FC236}">
                  <a16:creationId xmlns:a16="http://schemas.microsoft.com/office/drawing/2014/main" id="{A516DC28-F0B0-3C61-E29D-D720F66E7B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0835" y="3464538"/>
              <a:ext cx="1349039" cy="1349039"/>
            </a:xfrm>
            <a:prstGeom prst="rect">
              <a:avLst/>
            </a:prstGeom>
          </p:spPr>
        </p:pic>
        <p:grpSp>
          <p:nvGrpSpPr>
            <p:cNvPr id="173" name="グループ化 39">
              <a:extLst>
                <a:ext uri="{FF2B5EF4-FFF2-40B4-BE49-F238E27FC236}">
                  <a16:creationId xmlns:a16="http://schemas.microsoft.com/office/drawing/2014/main" id="{3F0CE449-DC7C-8A74-1F71-8BC8B84EB1A7}"/>
                </a:ext>
              </a:extLst>
            </p:cNvPr>
            <p:cNvGrpSpPr/>
            <p:nvPr/>
          </p:nvGrpSpPr>
          <p:grpSpPr>
            <a:xfrm>
              <a:off x="10350449" y="4170496"/>
              <a:ext cx="1064334" cy="852301"/>
              <a:chOff x="1135822" y="2095646"/>
              <a:chExt cx="4051944" cy="3244729"/>
            </a:xfrm>
          </p:grpSpPr>
          <p:cxnSp>
            <p:nvCxnSpPr>
              <p:cNvPr id="174" name="直線コネクタ 40">
                <a:extLst>
                  <a:ext uri="{FF2B5EF4-FFF2-40B4-BE49-F238E27FC236}">
                    <a16:creationId xmlns:a16="http://schemas.microsoft.com/office/drawing/2014/main" id="{92BE3D56-1FEA-EC77-E13C-7EF74C5DBECB}"/>
                  </a:ext>
                </a:extLst>
              </p:cNvPr>
              <p:cNvCxnSpPr>
                <a:stCxn id="261" idx="6"/>
              </p:cNvCxnSpPr>
              <p:nvPr/>
            </p:nvCxnSpPr>
            <p:spPr>
              <a:xfrm>
                <a:off x="2516580" y="2388100"/>
                <a:ext cx="1106180" cy="57761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楕円 41">
                <a:extLst>
                  <a:ext uri="{FF2B5EF4-FFF2-40B4-BE49-F238E27FC236}">
                    <a16:creationId xmlns:a16="http://schemas.microsoft.com/office/drawing/2014/main" id="{DC047A48-D501-3692-C97A-506D926EBE02}"/>
                  </a:ext>
                </a:extLst>
              </p:cNvPr>
              <p:cNvSpPr/>
              <p:nvPr/>
            </p:nvSpPr>
            <p:spPr>
              <a:xfrm>
                <a:off x="1135827" y="2095646"/>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6" name="楕円 42">
                <a:extLst>
                  <a:ext uri="{FF2B5EF4-FFF2-40B4-BE49-F238E27FC236}">
                    <a16:creationId xmlns:a16="http://schemas.microsoft.com/office/drawing/2014/main" id="{C92A5C8E-F578-1B92-3000-282380A43F43}"/>
                  </a:ext>
                </a:extLst>
              </p:cNvPr>
              <p:cNvSpPr/>
              <p:nvPr/>
            </p:nvSpPr>
            <p:spPr>
              <a:xfrm>
                <a:off x="1135827" y="2530678"/>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7" name="楕円 43">
                <a:extLst>
                  <a:ext uri="{FF2B5EF4-FFF2-40B4-BE49-F238E27FC236}">
                    <a16:creationId xmlns:a16="http://schemas.microsoft.com/office/drawing/2014/main" id="{7234FF09-1538-32BA-E054-B2326DC4DE65}"/>
                  </a:ext>
                </a:extLst>
              </p:cNvPr>
              <p:cNvSpPr/>
              <p:nvPr/>
            </p:nvSpPr>
            <p:spPr>
              <a:xfrm>
                <a:off x="1135826" y="2965710"/>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8" name="楕円 44">
                <a:extLst>
                  <a:ext uri="{FF2B5EF4-FFF2-40B4-BE49-F238E27FC236}">
                    <a16:creationId xmlns:a16="http://schemas.microsoft.com/office/drawing/2014/main" id="{493D46B8-5EBC-3CC5-9F26-9A5E0FD5D23D}"/>
                  </a:ext>
                </a:extLst>
              </p:cNvPr>
              <p:cNvSpPr/>
              <p:nvPr/>
            </p:nvSpPr>
            <p:spPr>
              <a:xfrm>
                <a:off x="1135822" y="4705838"/>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79" name="楕円 45">
                <a:extLst>
                  <a:ext uri="{FF2B5EF4-FFF2-40B4-BE49-F238E27FC236}">
                    <a16:creationId xmlns:a16="http://schemas.microsoft.com/office/drawing/2014/main" id="{B1106B3B-6E28-5AFD-052E-E89872BDD6BB}"/>
                  </a:ext>
                </a:extLst>
              </p:cNvPr>
              <p:cNvSpPr/>
              <p:nvPr/>
            </p:nvSpPr>
            <p:spPr>
              <a:xfrm>
                <a:off x="1135822" y="5140870"/>
                <a:ext cx="199505" cy="19950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nvGrpSpPr>
              <p:cNvPr id="180" name="グループ化 46">
                <a:extLst>
                  <a:ext uri="{FF2B5EF4-FFF2-40B4-BE49-F238E27FC236}">
                    <a16:creationId xmlns:a16="http://schemas.microsoft.com/office/drawing/2014/main" id="{3D050254-4D44-494E-6721-F5D72C62389A}"/>
                  </a:ext>
                </a:extLst>
              </p:cNvPr>
              <p:cNvGrpSpPr/>
              <p:nvPr/>
            </p:nvGrpSpPr>
            <p:grpSpPr>
              <a:xfrm>
                <a:off x="2317070" y="2288347"/>
                <a:ext cx="199510" cy="2809697"/>
                <a:chOff x="5749632" y="2355779"/>
                <a:chExt cx="199510" cy="2809697"/>
              </a:xfrm>
            </p:grpSpPr>
            <p:sp>
              <p:nvSpPr>
                <p:cNvPr id="261" name="楕円 127">
                  <a:extLst>
                    <a:ext uri="{FF2B5EF4-FFF2-40B4-BE49-F238E27FC236}">
                      <a16:creationId xmlns:a16="http://schemas.microsoft.com/office/drawing/2014/main" id="{64CB9547-FDFA-ED99-1F11-FFD013E14A6E}"/>
                    </a:ext>
                  </a:extLst>
                </p:cNvPr>
                <p:cNvSpPr/>
                <p:nvPr/>
              </p:nvSpPr>
              <p:spPr>
                <a:xfrm>
                  <a:off x="5749637" y="2355779"/>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2" name="楕円 128">
                  <a:extLst>
                    <a:ext uri="{FF2B5EF4-FFF2-40B4-BE49-F238E27FC236}">
                      <a16:creationId xmlns:a16="http://schemas.microsoft.com/office/drawing/2014/main" id="{214B0319-314C-30CC-2498-5AC4076EF761}"/>
                    </a:ext>
                  </a:extLst>
                </p:cNvPr>
                <p:cNvSpPr/>
                <p:nvPr/>
              </p:nvSpPr>
              <p:spPr>
                <a:xfrm>
                  <a:off x="5749637" y="2790811"/>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3" name="楕円 129">
                  <a:extLst>
                    <a:ext uri="{FF2B5EF4-FFF2-40B4-BE49-F238E27FC236}">
                      <a16:creationId xmlns:a16="http://schemas.microsoft.com/office/drawing/2014/main" id="{56C09CB9-9DE0-56F3-EAAA-0D0BAF065204}"/>
                    </a:ext>
                  </a:extLst>
                </p:cNvPr>
                <p:cNvSpPr/>
                <p:nvPr/>
              </p:nvSpPr>
              <p:spPr>
                <a:xfrm>
                  <a:off x="5749636" y="3225843"/>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4" name="楕円 130">
                  <a:extLst>
                    <a:ext uri="{FF2B5EF4-FFF2-40B4-BE49-F238E27FC236}">
                      <a16:creationId xmlns:a16="http://schemas.microsoft.com/office/drawing/2014/main" id="{5E9D5EE1-A752-1EE5-3F73-D107EB9AD5DA}"/>
                    </a:ext>
                  </a:extLst>
                </p:cNvPr>
                <p:cNvSpPr/>
                <p:nvPr/>
              </p:nvSpPr>
              <p:spPr>
                <a:xfrm>
                  <a:off x="5749635" y="3660875"/>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5" name="楕円 131">
                  <a:extLst>
                    <a:ext uri="{FF2B5EF4-FFF2-40B4-BE49-F238E27FC236}">
                      <a16:creationId xmlns:a16="http://schemas.microsoft.com/office/drawing/2014/main" id="{8A65FBAB-8AD4-4047-22C0-7599945E0D20}"/>
                    </a:ext>
                  </a:extLst>
                </p:cNvPr>
                <p:cNvSpPr/>
                <p:nvPr/>
              </p:nvSpPr>
              <p:spPr>
                <a:xfrm>
                  <a:off x="5749634" y="4095907"/>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6" name="楕円 132">
                  <a:extLst>
                    <a:ext uri="{FF2B5EF4-FFF2-40B4-BE49-F238E27FC236}">
                      <a16:creationId xmlns:a16="http://schemas.microsoft.com/office/drawing/2014/main" id="{1B092D97-BF60-2098-35E6-9F03DE8CB7AD}"/>
                    </a:ext>
                  </a:extLst>
                </p:cNvPr>
                <p:cNvSpPr/>
                <p:nvPr/>
              </p:nvSpPr>
              <p:spPr>
                <a:xfrm>
                  <a:off x="5749633" y="4530939"/>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7" name="楕円 133">
                  <a:extLst>
                    <a:ext uri="{FF2B5EF4-FFF2-40B4-BE49-F238E27FC236}">
                      <a16:creationId xmlns:a16="http://schemas.microsoft.com/office/drawing/2014/main" id="{A10340D3-F94F-73DE-1352-2CEFADB64DAC}"/>
                    </a:ext>
                  </a:extLst>
                </p:cNvPr>
                <p:cNvSpPr/>
                <p:nvPr/>
              </p:nvSpPr>
              <p:spPr>
                <a:xfrm>
                  <a:off x="5749632" y="4965971"/>
                  <a:ext cx="199505" cy="1995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nvGrpSpPr>
              <p:cNvPr id="181" name="グループ化 47">
                <a:extLst>
                  <a:ext uri="{FF2B5EF4-FFF2-40B4-BE49-F238E27FC236}">
                    <a16:creationId xmlns:a16="http://schemas.microsoft.com/office/drawing/2014/main" id="{08C1405D-8F77-BB34-1EA6-F0FB34337353}"/>
                  </a:ext>
                </a:extLst>
              </p:cNvPr>
              <p:cNvGrpSpPr/>
              <p:nvPr/>
            </p:nvGrpSpPr>
            <p:grpSpPr>
              <a:xfrm>
                <a:off x="1235574" y="3789567"/>
                <a:ext cx="45720" cy="284089"/>
                <a:chOff x="2488429" y="3571486"/>
                <a:chExt cx="45720" cy="284089"/>
              </a:xfrm>
            </p:grpSpPr>
            <p:sp>
              <p:nvSpPr>
                <p:cNvPr id="258" name="楕円 124">
                  <a:extLst>
                    <a:ext uri="{FF2B5EF4-FFF2-40B4-BE49-F238E27FC236}">
                      <a16:creationId xmlns:a16="http://schemas.microsoft.com/office/drawing/2014/main" id="{0F2DFF7D-8E53-CD20-2CF7-4E86C9C93C28}"/>
                    </a:ext>
                  </a:extLst>
                </p:cNvPr>
                <p:cNvSpPr/>
                <p:nvPr/>
              </p:nvSpPr>
              <p:spPr>
                <a:xfrm>
                  <a:off x="2488430" y="3571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59" name="楕円 125">
                  <a:extLst>
                    <a:ext uri="{FF2B5EF4-FFF2-40B4-BE49-F238E27FC236}">
                      <a16:creationId xmlns:a16="http://schemas.microsoft.com/office/drawing/2014/main" id="{4C15ED9F-C914-CFB9-9610-E7AD42A6B6C9}"/>
                    </a:ext>
                  </a:extLst>
                </p:cNvPr>
                <p:cNvSpPr/>
                <p:nvPr/>
              </p:nvSpPr>
              <p:spPr>
                <a:xfrm>
                  <a:off x="2488430" y="36886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0" name="楕円 126">
                  <a:extLst>
                    <a:ext uri="{FF2B5EF4-FFF2-40B4-BE49-F238E27FC236}">
                      <a16:creationId xmlns:a16="http://schemas.microsoft.com/office/drawing/2014/main" id="{08BB59AF-53E7-8CD0-0D52-4D97DD60C4B7}"/>
                    </a:ext>
                  </a:extLst>
                </p:cNvPr>
                <p:cNvSpPr/>
                <p:nvPr/>
              </p:nvSpPr>
              <p:spPr>
                <a:xfrm>
                  <a:off x="2488429" y="380985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cxnSp>
            <p:nvCxnSpPr>
              <p:cNvPr id="182" name="直線コネクタ 48">
                <a:extLst>
                  <a:ext uri="{FF2B5EF4-FFF2-40B4-BE49-F238E27FC236}">
                    <a16:creationId xmlns:a16="http://schemas.microsoft.com/office/drawing/2014/main" id="{A0701095-2329-3BB7-520B-C6BBA0D96229}"/>
                  </a:ext>
                </a:extLst>
              </p:cNvPr>
              <p:cNvCxnSpPr>
                <a:endCxn id="186" idx="2"/>
              </p:cNvCxnSpPr>
              <p:nvPr/>
            </p:nvCxnSpPr>
            <p:spPr>
              <a:xfrm>
                <a:off x="3822265" y="2965710"/>
                <a:ext cx="1165996" cy="435031"/>
              </a:xfrm>
              <a:prstGeom prst="line">
                <a:avLst/>
              </a:prstGeom>
            </p:spPr>
            <p:style>
              <a:lnRef idx="1">
                <a:schemeClr val="accent1"/>
              </a:lnRef>
              <a:fillRef idx="0">
                <a:schemeClr val="accent1"/>
              </a:fillRef>
              <a:effectRef idx="0">
                <a:schemeClr val="accent1"/>
              </a:effectRef>
              <a:fontRef idx="minor">
                <a:schemeClr val="tx1"/>
              </a:fontRef>
            </p:style>
          </p:cxnSp>
          <p:sp>
            <p:nvSpPr>
              <p:cNvPr id="183" name="楕円 49">
                <a:extLst>
                  <a:ext uri="{FF2B5EF4-FFF2-40B4-BE49-F238E27FC236}">
                    <a16:creationId xmlns:a16="http://schemas.microsoft.com/office/drawing/2014/main" id="{6A22AD24-1F60-5826-DDB3-03FD1EE87223}"/>
                  </a:ext>
                </a:extLst>
              </p:cNvPr>
              <p:cNvSpPr/>
              <p:nvPr/>
            </p:nvSpPr>
            <p:spPr>
              <a:xfrm>
                <a:off x="3622760" y="3300989"/>
                <a:ext cx="199505" cy="199505"/>
              </a:xfrm>
              <a:prstGeom prst="ellipse">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4" name="楕円 50">
                <a:extLst>
                  <a:ext uri="{FF2B5EF4-FFF2-40B4-BE49-F238E27FC236}">
                    <a16:creationId xmlns:a16="http://schemas.microsoft.com/office/drawing/2014/main" id="{18785FBE-E521-7376-19B6-9D35BA2A7910}"/>
                  </a:ext>
                </a:extLst>
              </p:cNvPr>
              <p:cNvSpPr/>
              <p:nvPr/>
            </p:nvSpPr>
            <p:spPr>
              <a:xfrm>
                <a:off x="3622759" y="3736021"/>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5" name="楕円 51">
                <a:extLst>
                  <a:ext uri="{FF2B5EF4-FFF2-40B4-BE49-F238E27FC236}">
                    <a16:creationId xmlns:a16="http://schemas.microsoft.com/office/drawing/2014/main" id="{F9313367-EADC-6477-82A4-85AAA1A59CBC}"/>
                  </a:ext>
                </a:extLst>
              </p:cNvPr>
              <p:cNvSpPr/>
              <p:nvPr/>
            </p:nvSpPr>
            <p:spPr>
              <a:xfrm>
                <a:off x="3622758" y="4171053"/>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6" name="楕円 52">
                <a:extLst>
                  <a:ext uri="{FF2B5EF4-FFF2-40B4-BE49-F238E27FC236}">
                    <a16:creationId xmlns:a16="http://schemas.microsoft.com/office/drawing/2014/main" id="{D0B0B856-1869-DCB9-BD10-397BE0AA9A20}"/>
                  </a:ext>
                </a:extLst>
              </p:cNvPr>
              <p:cNvSpPr/>
              <p:nvPr/>
            </p:nvSpPr>
            <p:spPr>
              <a:xfrm>
                <a:off x="4988261" y="3300988"/>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87" name="楕円 53">
                <a:extLst>
                  <a:ext uri="{FF2B5EF4-FFF2-40B4-BE49-F238E27FC236}">
                    <a16:creationId xmlns:a16="http://schemas.microsoft.com/office/drawing/2014/main" id="{C75D11CB-A50E-2C4D-0182-21423D4F8959}"/>
                  </a:ext>
                </a:extLst>
              </p:cNvPr>
              <p:cNvSpPr/>
              <p:nvPr/>
            </p:nvSpPr>
            <p:spPr>
              <a:xfrm>
                <a:off x="4988261" y="3782301"/>
                <a:ext cx="199505" cy="19950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188" name="直線コネクタ 54">
                <a:extLst>
                  <a:ext uri="{FF2B5EF4-FFF2-40B4-BE49-F238E27FC236}">
                    <a16:creationId xmlns:a16="http://schemas.microsoft.com/office/drawing/2014/main" id="{4D37215F-9494-8DC7-6AEB-64D0D2DD6E78}"/>
                  </a:ext>
                </a:extLst>
              </p:cNvPr>
              <p:cNvCxnSpPr>
                <a:endCxn id="186" idx="2"/>
              </p:cNvCxnSpPr>
              <p:nvPr/>
            </p:nvCxnSpPr>
            <p:spPr>
              <a:xfrm flipV="1">
                <a:off x="3821217" y="3400741"/>
                <a:ext cx="1167044" cy="4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直線コネクタ 55">
                <a:extLst>
                  <a:ext uri="{FF2B5EF4-FFF2-40B4-BE49-F238E27FC236}">
                    <a16:creationId xmlns:a16="http://schemas.microsoft.com/office/drawing/2014/main" id="{9A9D3477-0C72-F86B-4088-23D53C0A5E60}"/>
                  </a:ext>
                </a:extLst>
              </p:cNvPr>
              <p:cNvCxnSpPr>
                <a:stCxn id="184" idx="6"/>
                <a:endCxn id="186" idx="2"/>
              </p:cNvCxnSpPr>
              <p:nvPr/>
            </p:nvCxnSpPr>
            <p:spPr>
              <a:xfrm flipV="1">
                <a:off x="3822264" y="3400741"/>
                <a:ext cx="1165997" cy="435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直線コネクタ 56">
                <a:extLst>
                  <a:ext uri="{FF2B5EF4-FFF2-40B4-BE49-F238E27FC236}">
                    <a16:creationId xmlns:a16="http://schemas.microsoft.com/office/drawing/2014/main" id="{BD90ADA1-BD4E-22D6-9EFD-5E69168AB795}"/>
                  </a:ext>
                </a:extLst>
              </p:cNvPr>
              <p:cNvCxnSpPr>
                <a:stCxn id="185" idx="6"/>
                <a:endCxn id="186" idx="2"/>
              </p:cNvCxnSpPr>
              <p:nvPr/>
            </p:nvCxnSpPr>
            <p:spPr>
              <a:xfrm flipV="1">
                <a:off x="3822263" y="3400741"/>
                <a:ext cx="1165998" cy="870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線コネクタ 57">
                <a:extLst>
                  <a:ext uri="{FF2B5EF4-FFF2-40B4-BE49-F238E27FC236}">
                    <a16:creationId xmlns:a16="http://schemas.microsoft.com/office/drawing/2014/main" id="{05EC9CEB-475D-2866-5BCD-99B99858D48B}"/>
                  </a:ext>
                </a:extLst>
              </p:cNvPr>
              <p:cNvCxnSpPr>
                <a:endCxn id="187" idx="2"/>
              </p:cNvCxnSpPr>
              <p:nvPr/>
            </p:nvCxnSpPr>
            <p:spPr>
              <a:xfrm>
                <a:off x="3821217" y="2965708"/>
                <a:ext cx="1167044" cy="916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直線コネクタ 58">
                <a:extLst>
                  <a:ext uri="{FF2B5EF4-FFF2-40B4-BE49-F238E27FC236}">
                    <a16:creationId xmlns:a16="http://schemas.microsoft.com/office/drawing/2014/main" id="{5D509FAE-3727-3258-3B56-FD377BAA2945}"/>
                  </a:ext>
                </a:extLst>
              </p:cNvPr>
              <p:cNvCxnSpPr>
                <a:stCxn id="183" idx="6"/>
                <a:endCxn id="187" idx="2"/>
              </p:cNvCxnSpPr>
              <p:nvPr/>
            </p:nvCxnSpPr>
            <p:spPr>
              <a:xfrm>
                <a:off x="3822265" y="3400742"/>
                <a:ext cx="1165996" cy="481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直線コネクタ 59">
                <a:extLst>
                  <a:ext uri="{FF2B5EF4-FFF2-40B4-BE49-F238E27FC236}">
                    <a16:creationId xmlns:a16="http://schemas.microsoft.com/office/drawing/2014/main" id="{A3D1CB54-6455-178F-F014-82813B8AE1B9}"/>
                  </a:ext>
                </a:extLst>
              </p:cNvPr>
              <p:cNvCxnSpPr>
                <a:stCxn id="184" idx="6"/>
                <a:endCxn id="187" idx="2"/>
              </p:cNvCxnSpPr>
              <p:nvPr/>
            </p:nvCxnSpPr>
            <p:spPr>
              <a:xfrm>
                <a:off x="3822264" y="3835774"/>
                <a:ext cx="1165997" cy="46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線コネクタ 60">
                <a:extLst>
                  <a:ext uri="{FF2B5EF4-FFF2-40B4-BE49-F238E27FC236}">
                    <a16:creationId xmlns:a16="http://schemas.microsoft.com/office/drawing/2014/main" id="{36C3C319-32A1-ED82-1938-F40BD3E5A0A5}"/>
                  </a:ext>
                </a:extLst>
              </p:cNvPr>
              <p:cNvCxnSpPr>
                <a:stCxn id="185" idx="6"/>
                <a:endCxn id="187" idx="2"/>
              </p:cNvCxnSpPr>
              <p:nvPr/>
            </p:nvCxnSpPr>
            <p:spPr>
              <a:xfrm flipV="1">
                <a:off x="3822263" y="3882054"/>
                <a:ext cx="1165998" cy="3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線コネクタ 61">
                <a:extLst>
                  <a:ext uri="{FF2B5EF4-FFF2-40B4-BE49-F238E27FC236}">
                    <a16:creationId xmlns:a16="http://schemas.microsoft.com/office/drawing/2014/main" id="{FA75A870-038B-245E-E279-0A46770EC815}"/>
                  </a:ext>
                </a:extLst>
              </p:cNvPr>
              <p:cNvCxnSpPr>
                <a:stCxn id="262" idx="6"/>
              </p:cNvCxnSpPr>
              <p:nvPr/>
            </p:nvCxnSpPr>
            <p:spPr>
              <a:xfrm>
                <a:off x="2516580" y="2823132"/>
                <a:ext cx="1106180"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直線コネクタ 62">
                <a:extLst>
                  <a:ext uri="{FF2B5EF4-FFF2-40B4-BE49-F238E27FC236}">
                    <a16:creationId xmlns:a16="http://schemas.microsoft.com/office/drawing/2014/main" id="{D998E697-4D52-383C-B468-22A73B9D5406}"/>
                  </a:ext>
                </a:extLst>
              </p:cNvPr>
              <p:cNvCxnSpPr>
                <a:stCxn id="263" idx="6"/>
              </p:cNvCxnSpPr>
              <p:nvPr/>
            </p:nvCxnSpPr>
            <p:spPr>
              <a:xfrm flipV="1">
                <a:off x="2516579" y="2965710"/>
                <a:ext cx="1106181"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直線コネクタ 63">
                <a:extLst>
                  <a:ext uri="{FF2B5EF4-FFF2-40B4-BE49-F238E27FC236}">
                    <a16:creationId xmlns:a16="http://schemas.microsoft.com/office/drawing/2014/main" id="{1630CD24-4CF6-CBA6-3E48-8CEDC28DBC4A}"/>
                  </a:ext>
                </a:extLst>
              </p:cNvPr>
              <p:cNvCxnSpPr>
                <a:stCxn id="264" idx="6"/>
              </p:cNvCxnSpPr>
              <p:nvPr/>
            </p:nvCxnSpPr>
            <p:spPr>
              <a:xfrm flipV="1">
                <a:off x="2516578" y="2965710"/>
                <a:ext cx="1106182"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直線コネクタ 64">
                <a:extLst>
                  <a:ext uri="{FF2B5EF4-FFF2-40B4-BE49-F238E27FC236}">
                    <a16:creationId xmlns:a16="http://schemas.microsoft.com/office/drawing/2014/main" id="{9765D4EF-26F6-BF31-0D97-DBC88FCBA56E}"/>
                  </a:ext>
                </a:extLst>
              </p:cNvPr>
              <p:cNvCxnSpPr>
                <a:stCxn id="265" idx="6"/>
              </p:cNvCxnSpPr>
              <p:nvPr/>
            </p:nvCxnSpPr>
            <p:spPr>
              <a:xfrm flipV="1">
                <a:off x="2516577" y="2965710"/>
                <a:ext cx="1106183"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線コネクタ 65">
                <a:extLst>
                  <a:ext uri="{FF2B5EF4-FFF2-40B4-BE49-F238E27FC236}">
                    <a16:creationId xmlns:a16="http://schemas.microsoft.com/office/drawing/2014/main" id="{DCB7427F-EA4E-DA3B-A0F8-17AB5F4ADD7B}"/>
                  </a:ext>
                </a:extLst>
              </p:cNvPr>
              <p:cNvCxnSpPr>
                <a:stCxn id="266" idx="6"/>
              </p:cNvCxnSpPr>
              <p:nvPr/>
            </p:nvCxnSpPr>
            <p:spPr>
              <a:xfrm flipV="1">
                <a:off x="2516576" y="2965710"/>
                <a:ext cx="1106184" cy="1597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線コネクタ 66">
                <a:extLst>
                  <a:ext uri="{FF2B5EF4-FFF2-40B4-BE49-F238E27FC236}">
                    <a16:creationId xmlns:a16="http://schemas.microsoft.com/office/drawing/2014/main" id="{9E2378F1-86F7-F269-FB86-02D05D9C4799}"/>
                  </a:ext>
                </a:extLst>
              </p:cNvPr>
              <p:cNvCxnSpPr>
                <a:stCxn id="267" idx="6"/>
              </p:cNvCxnSpPr>
              <p:nvPr/>
            </p:nvCxnSpPr>
            <p:spPr>
              <a:xfrm flipV="1">
                <a:off x="2516575" y="2965710"/>
                <a:ext cx="1106185" cy="203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線コネクタ 67">
                <a:extLst>
                  <a:ext uri="{FF2B5EF4-FFF2-40B4-BE49-F238E27FC236}">
                    <a16:creationId xmlns:a16="http://schemas.microsoft.com/office/drawing/2014/main" id="{6D64AC62-3B53-7CED-4F4F-D57A8E42AC2D}"/>
                  </a:ext>
                </a:extLst>
              </p:cNvPr>
              <p:cNvCxnSpPr>
                <a:stCxn id="261" idx="6"/>
                <a:endCxn id="183" idx="2"/>
              </p:cNvCxnSpPr>
              <p:nvPr/>
            </p:nvCxnSpPr>
            <p:spPr>
              <a:xfrm>
                <a:off x="2516580" y="2388100"/>
                <a:ext cx="1106180"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直線コネクタ 68">
                <a:extLst>
                  <a:ext uri="{FF2B5EF4-FFF2-40B4-BE49-F238E27FC236}">
                    <a16:creationId xmlns:a16="http://schemas.microsoft.com/office/drawing/2014/main" id="{72CD3B6E-986F-C120-D4EA-F3C774820219}"/>
                  </a:ext>
                </a:extLst>
              </p:cNvPr>
              <p:cNvCxnSpPr>
                <a:stCxn id="262" idx="6"/>
                <a:endCxn id="183" idx="2"/>
              </p:cNvCxnSpPr>
              <p:nvPr/>
            </p:nvCxnSpPr>
            <p:spPr>
              <a:xfrm>
                <a:off x="2516580" y="2823132"/>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直線コネクタ 69">
                <a:extLst>
                  <a:ext uri="{FF2B5EF4-FFF2-40B4-BE49-F238E27FC236}">
                    <a16:creationId xmlns:a16="http://schemas.microsoft.com/office/drawing/2014/main" id="{4F0EF945-33BE-3D44-368F-644016995D41}"/>
                  </a:ext>
                </a:extLst>
              </p:cNvPr>
              <p:cNvCxnSpPr>
                <a:stCxn id="263" idx="6"/>
                <a:endCxn id="183" idx="2"/>
              </p:cNvCxnSpPr>
              <p:nvPr/>
            </p:nvCxnSpPr>
            <p:spPr>
              <a:xfrm>
                <a:off x="2516579" y="3258164"/>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直線コネクタ 70">
                <a:extLst>
                  <a:ext uri="{FF2B5EF4-FFF2-40B4-BE49-F238E27FC236}">
                    <a16:creationId xmlns:a16="http://schemas.microsoft.com/office/drawing/2014/main" id="{EC7298E7-AE6A-FA46-D5E2-123B5F727CEB}"/>
                  </a:ext>
                </a:extLst>
              </p:cNvPr>
              <p:cNvCxnSpPr>
                <a:stCxn id="264" idx="6"/>
                <a:endCxn id="183" idx="2"/>
              </p:cNvCxnSpPr>
              <p:nvPr/>
            </p:nvCxnSpPr>
            <p:spPr>
              <a:xfrm flipV="1">
                <a:off x="2516578" y="3400742"/>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直線コネクタ 71">
                <a:extLst>
                  <a:ext uri="{FF2B5EF4-FFF2-40B4-BE49-F238E27FC236}">
                    <a16:creationId xmlns:a16="http://schemas.microsoft.com/office/drawing/2014/main" id="{4E0F2438-04A7-057B-FFA8-56230DE4F88E}"/>
                  </a:ext>
                </a:extLst>
              </p:cNvPr>
              <p:cNvCxnSpPr>
                <a:stCxn id="265" idx="6"/>
                <a:endCxn id="183" idx="2"/>
              </p:cNvCxnSpPr>
              <p:nvPr/>
            </p:nvCxnSpPr>
            <p:spPr>
              <a:xfrm flipV="1">
                <a:off x="2516577" y="3400742"/>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直線コネクタ 72">
                <a:extLst>
                  <a:ext uri="{FF2B5EF4-FFF2-40B4-BE49-F238E27FC236}">
                    <a16:creationId xmlns:a16="http://schemas.microsoft.com/office/drawing/2014/main" id="{9C60FCA2-3976-DD15-1863-DDBBDA9621B7}"/>
                  </a:ext>
                </a:extLst>
              </p:cNvPr>
              <p:cNvCxnSpPr>
                <a:stCxn id="266" idx="6"/>
                <a:endCxn id="183" idx="2"/>
              </p:cNvCxnSpPr>
              <p:nvPr/>
            </p:nvCxnSpPr>
            <p:spPr>
              <a:xfrm flipV="1">
                <a:off x="2516576" y="3400742"/>
                <a:ext cx="1106184"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線コネクタ 73">
                <a:extLst>
                  <a:ext uri="{FF2B5EF4-FFF2-40B4-BE49-F238E27FC236}">
                    <a16:creationId xmlns:a16="http://schemas.microsoft.com/office/drawing/2014/main" id="{EFF57CB1-6182-E99D-D2D8-6804E5A724AF}"/>
                  </a:ext>
                </a:extLst>
              </p:cNvPr>
              <p:cNvCxnSpPr>
                <a:stCxn id="267" idx="6"/>
              </p:cNvCxnSpPr>
              <p:nvPr/>
            </p:nvCxnSpPr>
            <p:spPr>
              <a:xfrm flipV="1">
                <a:off x="2516575" y="3443568"/>
                <a:ext cx="1086939" cy="1554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線コネクタ 74">
                <a:extLst>
                  <a:ext uri="{FF2B5EF4-FFF2-40B4-BE49-F238E27FC236}">
                    <a16:creationId xmlns:a16="http://schemas.microsoft.com/office/drawing/2014/main" id="{210BA694-9B5A-E914-E116-2A080EBB6460}"/>
                  </a:ext>
                </a:extLst>
              </p:cNvPr>
              <p:cNvCxnSpPr>
                <a:stCxn id="261" idx="6"/>
                <a:endCxn id="184" idx="2"/>
              </p:cNvCxnSpPr>
              <p:nvPr/>
            </p:nvCxnSpPr>
            <p:spPr>
              <a:xfrm>
                <a:off x="2516580" y="2388100"/>
                <a:ext cx="1106179" cy="144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75">
                <a:extLst>
                  <a:ext uri="{FF2B5EF4-FFF2-40B4-BE49-F238E27FC236}">
                    <a16:creationId xmlns:a16="http://schemas.microsoft.com/office/drawing/2014/main" id="{E83ED1DC-6681-75C3-98F3-3187B642346F}"/>
                  </a:ext>
                </a:extLst>
              </p:cNvPr>
              <p:cNvCxnSpPr>
                <a:stCxn id="262" idx="6"/>
                <a:endCxn id="184" idx="2"/>
              </p:cNvCxnSpPr>
              <p:nvPr/>
            </p:nvCxnSpPr>
            <p:spPr>
              <a:xfrm>
                <a:off x="2516580" y="2823132"/>
                <a:ext cx="1106179"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線コネクタ 76">
                <a:extLst>
                  <a:ext uri="{FF2B5EF4-FFF2-40B4-BE49-F238E27FC236}">
                    <a16:creationId xmlns:a16="http://schemas.microsoft.com/office/drawing/2014/main" id="{00DCB458-4312-4A7B-4B53-A6B9FFEE379A}"/>
                  </a:ext>
                </a:extLst>
              </p:cNvPr>
              <p:cNvCxnSpPr>
                <a:stCxn id="263" idx="6"/>
                <a:endCxn id="184" idx="2"/>
              </p:cNvCxnSpPr>
              <p:nvPr/>
            </p:nvCxnSpPr>
            <p:spPr>
              <a:xfrm>
                <a:off x="2516579" y="3258164"/>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直線コネクタ 77">
                <a:extLst>
                  <a:ext uri="{FF2B5EF4-FFF2-40B4-BE49-F238E27FC236}">
                    <a16:creationId xmlns:a16="http://schemas.microsoft.com/office/drawing/2014/main" id="{AFD68206-B6C8-3CA4-90D2-39E601C34F76}"/>
                  </a:ext>
                </a:extLst>
              </p:cNvPr>
              <p:cNvCxnSpPr>
                <a:stCxn id="264" idx="6"/>
                <a:endCxn id="184" idx="2"/>
              </p:cNvCxnSpPr>
              <p:nvPr/>
            </p:nvCxnSpPr>
            <p:spPr>
              <a:xfrm>
                <a:off x="2516578" y="3693196"/>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線コネクタ 78">
                <a:extLst>
                  <a:ext uri="{FF2B5EF4-FFF2-40B4-BE49-F238E27FC236}">
                    <a16:creationId xmlns:a16="http://schemas.microsoft.com/office/drawing/2014/main" id="{D22F3055-B309-D987-57EB-068CB9178083}"/>
                  </a:ext>
                </a:extLst>
              </p:cNvPr>
              <p:cNvCxnSpPr>
                <a:stCxn id="265" idx="6"/>
                <a:endCxn id="184" idx="2"/>
              </p:cNvCxnSpPr>
              <p:nvPr/>
            </p:nvCxnSpPr>
            <p:spPr>
              <a:xfrm flipV="1">
                <a:off x="2516577" y="3835774"/>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線コネクタ 79">
                <a:extLst>
                  <a:ext uri="{FF2B5EF4-FFF2-40B4-BE49-F238E27FC236}">
                    <a16:creationId xmlns:a16="http://schemas.microsoft.com/office/drawing/2014/main" id="{D4D51DD3-F5CA-6873-94F0-3412D58752C5}"/>
                  </a:ext>
                </a:extLst>
              </p:cNvPr>
              <p:cNvCxnSpPr>
                <a:stCxn id="266" idx="6"/>
                <a:endCxn id="184" idx="2"/>
              </p:cNvCxnSpPr>
              <p:nvPr/>
            </p:nvCxnSpPr>
            <p:spPr>
              <a:xfrm flipV="1">
                <a:off x="2516576" y="3835774"/>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直線コネクタ 80">
                <a:extLst>
                  <a:ext uri="{FF2B5EF4-FFF2-40B4-BE49-F238E27FC236}">
                    <a16:creationId xmlns:a16="http://schemas.microsoft.com/office/drawing/2014/main" id="{96905991-BA37-3297-5844-13B5354FC880}"/>
                  </a:ext>
                </a:extLst>
              </p:cNvPr>
              <p:cNvCxnSpPr>
                <a:stCxn id="267" idx="6"/>
                <a:endCxn id="184" idx="2"/>
              </p:cNvCxnSpPr>
              <p:nvPr/>
            </p:nvCxnSpPr>
            <p:spPr>
              <a:xfrm flipV="1">
                <a:off x="2516575" y="3835774"/>
                <a:ext cx="1106184" cy="1162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直線コネクタ 81">
                <a:extLst>
                  <a:ext uri="{FF2B5EF4-FFF2-40B4-BE49-F238E27FC236}">
                    <a16:creationId xmlns:a16="http://schemas.microsoft.com/office/drawing/2014/main" id="{B5A53478-8783-966C-D22E-462363CE2DD5}"/>
                  </a:ext>
                </a:extLst>
              </p:cNvPr>
              <p:cNvCxnSpPr>
                <a:stCxn id="261" idx="6"/>
                <a:endCxn id="185" idx="2"/>
              </p:cNvCxnSpPr>
              <p:nvPr/>
            </p:nvCxnSpPr>
            <p:spPr>
              <a:xfrm>
                <a:off x="2516580" y="2388100"/>
                <a:ext cx="1106178" cy="1882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 name="直線コネクタ 82">
                <a:extLst>
                  <a:ext uri="{FF2B5EF4-FFF2-40B4-BE49-F238E27FC236}">
                    <a16:creationId xmlns:a16="http://schemas.microsoft.com/office/drawing/2014/main" id="{D5BEA2E9-D568-7B9D-7C5A-0298B66C568C}"/>
                  </a:ext>
                </a:extLst>
              </p:cNvPr>
              <p:cNvCxnSpPr>
                <a:stCxn id="262" idx="6"/>
                <a:endCxn id="185" idx="2"/>
              </p:cNvCxnSpPr>
              <p:nvPr/>
            </p:nvCxnSpPr>
            <p:spPr>
              <a:xfrm>
                <a:off x="2516580" y="2823132"/>
                <a:ext cx="1106178" cy="144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直線コネクタ 83">
                <a:extLst>
                  <a:ext uri="{FF2B5EF4-FFF2-40B4-BE49-F238E27FC236}">
                    <a16:creationId xmlns:a16="http://schemas.microsoft.com/office/drawing/2014/main" id="{8FBEFBC9-BF60-F1D1-678E-5DFE51D747A5}"/>
                  </a:ext>
                </a:extLst>
              </p:cNvPr>
              <p:cNvCxnSpPr>
                <a:stCxn id="263" idx="6"/>
                <a:endCxn id="185" idx="2"/>
              </p:cNvCxnSpPr>
              <p:nvPr/>
            </p:nvCxnSpPr>
            <p:spPr>
              <a:xfrm>
                <a:off x="2516579" y="3258164"/>
                <a:ext cx="1106179" cy="1012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直線コネクタ 84">
                <a:extLst>
                  <a:ext uri="{FF2B5EF4-FFF2-40B4-BE49-F238E27FC236}">
                    <a16:creationId xmlns:a16="http://schemas.microsoft.com/office/drawing/2014/main" id="{CF65A6B3-36E7-EE7B-32CE-6A60740FF80E}"/>
                  </a:ext>
                </a:extLst>
              </p:cNvPr>
              <p:cNvCxnSpPr>
                <a:stCxn id="264" idx="6"/>
                <a:endCxn id="185" idx="2"/>
              </p:cNvCxnSpPr>
              <p:nvPr/>
            </p:nvCxnSpPr>
            <p:spPr>
              <a:xfrm>
                <a:off x="2516578" y="3693196"/>
                <a:ext cx="1106180" cy="57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直線コネクタ 85">
                <a:extLst>
                  <a:ext uri="{FF2B5EF4-FFF2-40B4-BE49-F238E27FC236}">
                    <a16:creationId xmlns:a16="http://schemas.microsoft.com/office/drawing/2014/main" id="{729B0483-44AD-63DD-62A3-D3A85F68D789}"/>
                  </a:ext>
                </a:extLst>
              </p:cNvPr>
              <p:cNvCxnSpPr>
                <a:stCxn id="265" idx="6"/>
                <a:endCxn id="185" idx="2"/>
              </p:cNvCxnSpPr>
              <p:nvPr/>
            </p:nvCxnSpPr>
            <p:spPr>
              <a:xfrm>
                <a:off x="2516577" y="4128228"/>
                <a:ext cx="1106181" cy="14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直線コネクタ 86">
                <a:extLst>
                  <a:ext uri="{FF2B5EF4-FFF2-40B4-BE49-F238E27FC236}">
                    <a16:creationId xmlns:a16="http://schemas.microsoft.com/office/drawing/2014/main" id="{EA412AFE-D193-8CAF-BF60-D6AFC055B53D}"/>
                  </a:ext>
                </a:extLst>
              </p:cNvPr>
              <p:cNvCxnSpPr>
                <a:stCxn id="266" idx="6"/>
                <a:endCxn id="185" idx="2"/>
              </p:cNvCxnSpPr>
              <p:nvPr/>
            </p:nvCxnSpPr>
            <p:spPr>
              <a:xfrm flipV="1">
                <a:off x="2516576" y="4270806"/>
                <a:ext cx="1106182" cy="29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直線コネクタ 87">
                <a:extLst>
                  <a:ext uri="{FF2B5EF4-FFF2-40B4-BE49-F238E27FC236}">
                    <a16:creationId xmlns:a16="http://schemas.microsoft.com/office/drawing/2014/main" id="{DEA54994-6A00-760C-B547-FA475986B752}"/>
                  </a:ext>
                </a:extLst>
              </p:cNvPr>
              <p:cNvCxnSpPr>
                <a:stCxn id="267" idx="6"/>
                <a:endCxn id="185" idx="2"/>
              </p:cNvCxnSpPr>
              <p:nvPr/>
            </p:nvCxnSpPr>
            <p:spPr>
              <a:xfrm flipV="1">
                <a:off x="2516575" y="4270806"/>
                <a:ext cx="1106183" cy="727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2" name="直線コネクタ 88">
                <a:extLst>
                  <a:ext uri="{FF2B5EF4-FFF2-40B4-BE49-F238E27FC236}">
                    <a16:creationId xmlns:a16="http://schemas.microsoft.com/office/drawing/2014/main" id="{9969BB04-0609-149B-3B01-6211FCBB5410}"/>
                  </a:ext>
                </a:extLst>
              </p:cNvPr>
              <p:cNvCxnSpPr>
                <a:endCxn id="261" idx="2"/>
              </p:cNvCxnSpPr>
              <p:nvPr/>
            </p:nvCxnSpPr>
            <p:spPr>
              <a:xfrm>
                <a:off x="1335327" y="2187493"/>
                <a:ext cx="981748" cy="200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直線コネクタ 89">
                <a:extLst>
                  <a:ext uri="{FF2B5EF4-FFF2-40B4-BE49-F238E27FC236}">
                    <a16:creationId xmlns:a16="http://schemas.microsoft.com/office/drawing/2014/main" id="{BA62A2ED-7E33-1E8C-246C-698F29D7174B}"/>
                  </a:ext>
                </a:extLst>
              </p:cNvPr>
              <p:cNvCxnSpPr>
                <a:stCxn id="175" idx="6"/>
                <a:endCxn id="262" idx="2"/>
              </p:cNvCxnSpPr>
              <p:nvPr/>
            </p:nvCxnSpPr>
            <p:spPr>
              <a:xfrm>
                <a:off x="1335332" y="2195399"/>
                <a:ext cx="981743"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直線コネクタ 90">
                <a:extLst>
                  <a:ext uri="{FF2B5EF4-FFF2-40B4-BE49-F238E27FC236}">
                    <a16:creationId xmlns:a16="http://schemas.microsoft.com/office/drawing/2014/main" id="{38E168BC-EA56-B494-CFE8-0A7FCC445786}"/>
                  </a:ext>
                </a:extLst>
              </p:cNvPr>
              <p:cNvCxnSpPr>
                <a:stCxn id="175" idx="6"/>
                <a:endCxn id="263" idx="2"/>
              </p:cNvCxnSpPr>
              <p:nvPr/>
            </p:nvCxnSpPr>
            <p:spPr>
              <a:xfrm>
                <a:off x="1335332" y="2195399"/>
                <a:ext cx="981742" cy="106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直線コネクタ 91">
                <a:extLst>
                  <a:ext uri="{FF2B5EF4-FFF2-40B4-BE49-F238E27FC236}">
                    <a16:creationId xmlns:a16="http://schemas.microsoft.com/office/drawing/2014/main" id="{47F41889-5EE5-B769-1DDA-F391EA84AE3F}"/>
                  </a:ext>
                </a:extLst>
              </p:cNvPr>
              <p:cNvCxnSpPr>
                <a:stCxn id="175" idx="6"/>
                <a:endCxn id="264" idx="2"/>
              </p:cNvCxnSpPr>
              <p:nvPr/>
            </p:nvCxnSpPr>
            <p:spPr>
              <a:xfrm>
                <a:off x="1335332" y="2195399"/>
                <a:ext cx="981741" cy="149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直線コネクタ 92">
                <a:extLst>
                  <a:ext uri="{FF2B5EF4-FFF2-40B4-BE49-F238E27FC236}">
                    <a16:creationId xmlns:a16="http://schemas.microsoft.com/office/drawing/2014/main" id="{07E503F7-D64E-15ED-7DAD-DE021C0907CC}"/>
                  </a:ext>
                </a:extLst>
              </p:cNvPr>
              <p:cNvCxnSpPr>
                <a:stCxn id="175" idx="6"/>
                <a:endCxn id="265" idx="2"/>
              </p:cNvCxnSpPr>
              <p:nvPr/>
            </p:nvCxnSpPr>
            <p:spPr>
              <a:xfrm>
                <a:off x="1335332" y="2195399"/>
                <a:ext cx="981740"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直線コネクタ 93">
                <a:extLst>
                  <a:ext uri="{FF2B5EF4-FFF2-40B4-BE49-F238E27FC236}">
                    <a16:creationId xmlns:a16="http://schemas.microsoft.com/office/drawing/2014/main" id="{8DFBC8F1-9D58-29B1-F39A-63E7C8413E78}"/>
                  </a:ext>
                </a:extLst>
              </p:cNvPr>
              <p:cNvCxnSpPr>
                <a:stCxn id="175" idx="6"/>
                <a:endCxn id="266" idx="2"/>
              </p:cNvCxnSpPr>
              <p:nvPr/>
            </p:nvCxnSpPr>
            <p:spPr>
              <a:xfrm>
                <a:off x="1335332" y="2195399"/>
                <a:ext cx="981739" cy="2367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直線コネクタ 94">
                <a:extLst>
                  <a:ext uri="{FF2B5EF4-FFF2-40B4-BE49-F238E27FC236}">
                    <a16:creationId xmlns:a16="http://schemas.microsoft.com/office/drawing/2014/main" id="{07599633-C16D-9972-345A-44917614DDF6}"/>
                  </a:ext>
                </a:extLst>
              </p:cNvPr>
              <p:cNvCxnSpPr>
                <a:stCxn id="175" idx="6"/>
                <a:endCxn id="267" idx="2"/>
              </p:cNvCxnSpPr>
              <p:nvPr/>
            </p:nvCxnSpPr>
            <p:spPr>
              <a:xfrm>
                <a:off x="1335332" y="2195399"/>
                <a:ext cx="981738" cy="2802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直線コネクタ 95">
                <a:extLst>
                  <a:ext uri="{FF2B5EF4-FFF2-40B4-BE49-F238E27FC236}">
                    <a16:creationId xmlns:a16="http://schemas.microsoft.com/office/drawing/2014/main" id="{CC159456-458E-2685-96F3-064BF495A248}"/>
                  </a:ext>
                </a:extLst>
              </p:cNvPr>
              <p:cNvCxnSpPr>
                <a:stCxn id="176" idx="6"/>
                <a:endCxn id="261" idx="2"/>
              </p:cNvCxnSpPr>
              <p:nvPr/>
            </p:nvCxnSpPr>
            <p:spPr>
              <a:xfrm flipV="1">
                <a:off x="1335332" y="2388100"/>
                <a:ext cx="981743"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直線コネクタ 96">
                <a:extLst>
                  <a:ext uri="{FF2B5EF4-FFF2-40B4-BE49-F238E27FC236}">
                    <a16:creationId xmlns:a16="http://schemas.microsoft.com/office/drawing/2014/main" id="{2F2B3BB3-93F1-68F8-8521-2C0B69EBEBDF}"/>
                  </a:ext>
                </a:extLst>
              </p:cNvPr>
              <p:cNvCxnSpPr>
                <a:stCxn id="176" idx="6"/>
                <a:endCxn id="262" idx="2"/>
              </p:cNvCxnSpPr>
              <p:nvPr/>
            </p:nvCxnSpPr>
            <p:spPr>
              <a:xfrm>
                <a:off x="1335332" y="2630431"/>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線コネクタ 97">
                <a:extLst>
                  <a:ext uri="{FF2B5EF4-FFF2-40B4-BE49-F238E27FC236}">
                    <a16:creationId xmlns:a16="http://schemas.microsoft.com/office/drawing/2014/main" id="{02DE991D-B6D4-5C2B-8E13-58315E2A8136}"/>
                  </a:ext>
                </a:extLst>
              </p:cNvPr>
              <p:cNvCxnSpPr>
                <a:stCxn id="176" idx="6"/>
                <a:endCxn id="263" idx="2"/>
              </p:cNvCxnSpPr>
              <p:nvPr/>
            </p:nvCxnSpPr>
            <p:spPr>
              <a:xfrm>
                <a:off x="1335332" y="2630431"/>
                <a:ext cx="981742"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直線コネクタ 98">
                <a:extLst>
                  <a:ext uri="{FF2B5EF4-FFF2-40B4-BE49-F238E27FC236}">
                    <a16:creationId xmlns:a16="http://schemas.microsoft.com/office/drawing/2014/main" id="{9FD04D41-9A64-72F6-0567-652CD2149842}"/>
                  </a:ext>
                </a:extLst>
              </p:cNvPr>
              <p:cNvCxnSpPr>
                <a:endCxn id="264" idx="2"/>
              </p:cNvCxnSpPr>
              <p:nvPr/>
            </p:nvCxnSpPr>
            <p:spPr>
              <a:xfrm>
                <a:off x="1341201" y="2623627"/>
                <a:ext cx="975872" cy="1069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直線コネクタ 99">
                <a:extLst>
                  <a:ext uri="{FF2B5EF4-FFF2-40B4-BE49-F238E27FC236}">
                    <a16:creationId xmlns:a16="http://schemas.microsoft.com/office/drawing/2014/main" id="{8F8FE0F6-30CB-6381-4D4B-7971744E00B1}"/>
                  </a:ext>
                </a:extLst>
              </p:cNvPr>
              <p:cNvCxnSpPr>
                <a:stCxn id="176" idx="6"/>
                <a:endCxn id="265" idx="2"/>
              </p:cNvCxnSpPr>
              <p:nvPr/>
            </p:nvCxnSpPr>
            <p:spPr>
              <a:xfrm>
                <a:off x="1335332" y="2630431"/>
                <a:ext cx="981740" cy="149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直線コネクタ 100">
                <a:extLst>
                  <a:ext uri="{FF2B5EF4-FFF2-40B4-BE49-F238E27FC236}">
                    <a16:creationId xmlns:a16="http://schemas.microsoft.com/office/drawing/2014/main" id="{2C92F196-4D03-5689-9C4E-5B0F77F84213}"/>
                  </a:ext>
                </a:extLst>
              </p:cNvPr>
              <p:cNvCxnSpPr>
                <a:stCxn id="176" idx="6"/>
                <a:endCxn id="266" idx="2"/>
              </p:cNvCxnSpPr>
              <p:nvPr/>
            </p:nvCxnSpPr>
            <p:spPr>
              <a:xfrm>
                <a:off x="1335332" y="2630431"/>
                <a:ext cx="981739"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直線コネクタ 101">
                <a:extLst>
                  <a:ext uri="{FF2B5EF4-FFF2-40B4-BE49-F238E27FC236}">
                    <a16:creationId xmlns:a16="http://schemas.microsoft.com/office/drawing/2014/main" id="{77A49361-8277-F72F-6D8D-E836C7A7EE34}"/>
                  </a:ext>
                </a:extLst>
              </p:cNvPr>
              <p:cNvCxnSpPr>
                <a:stCxn id="176" idx="6"/>
                <a:endCxn id="267" idx="2"/>
              </p:cNvCxnSpPr>
              <p:nvPr/>
            </p:nvCxnSpPr>
            <p:spPr>
              <a:xfrm>
                <a:off x="1335332" y="2630431"/>
                <a:ext cx="981738" cy="2367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直線コネクタ 102">
                <a:extLst>
                  <a:ext uri="{FF2B5EF4-FFF2-40B4-BE49-F238E27FC236}">
                    <a16:creationId xmlns:a16="http://schemas.microsoft.com/office/drawing/2014/main" id="{C1CBA564-54C8-6252-36B0-AFBE57727916}"/>
                  </a:ext>
                </a:extLst>
              </p:cNvPr>
              <p:cNvCxnSpPr>
                <a:stCxn id="177" idx="6"/>
                <a:endCxn id="261" idx="2"/>
              </p:cNvCxnSpPr>
              <p:nvPr/>
            </p:nvCxnSpPr>
            <p:spPr>
              <a:xfrm flipV="1">
                <a:off x="1335331" y="2388100"/>
                <a:ext cx="981744"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直線コネクタ 103">
                <a:extLst>
                  <a:ext uri="{FF2B5EF4-FFF2-40B4-BE49-F238E27FC236}">
                    <a16:creationId xmlns:a16="http://schemas.microsoft.com/office/drawing/2014/main" id="{F539A2F1-8B34-50E5-51FF-1320E0DC445E}"/>
                  </a:ext>
                </a:extLst>
              </p:cNvPr>
              <p:cNvCxnSpPr>
                <a:stCxn id="177" idx="6"/>
                <a:endCxn id="262" idx="2"/>
              </p:cNvCxnSpPr>
              <p:nvPr/>
            </p:nvCxnSpPr>
            <p:spPr>
              <a:xfrm flipV="1">
                <a:off x="1335331" y="2823132"/>
                <a:ext cx="981744"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直線コネクタ 104">
                <a:extLst>
                  <a:ext uri="{FF2B5EF4-FFF2-40B4-BE49-F238E27FC236}">
                    <a16:creationId xmlns:a16="http://schemas.microsoft.com/office/drawing/2014/main" id="{E375E150-D8A4-1CD1-C3F5-BD6B5F4F45ED}"/>
                  </a:ext>
                </a:extLst>
              </p:cNvPr>
              <p:cNvCxnSpPr>
                <a:stCxn id="177" idx="6"/>
                <a:endCxn id="263" idx="2"/>
              </p:cNvCxnSpPr>
              <p:nvPr/>
            </p:nvCxnSpPr>
            <p:spPr>
              <a:xfrm>
                <a:off x="1335331" y="3065463"/>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直線コネクタ 105">
                <a:extLst>
                  <a:ext uri="{FF2B5EF4-FFF2-40B4-BE49-F238E27FC236}">
                    <a16:creationId xmlns:a16="http://schemas.microsoft.com/office/drawing/2014/main" id="{EF859E00-6539-7AA3-DF5C-F8567032F74B}"/>
                  </a:ext>
                </a:extLst>
              </p:cNvPr>
              <p:cNvCxnSpPr>
                <a:stCxn id="177" idx="6"/>
                <a:endCxn id="264" idx="2"/>
              </p:cNvCxnSpPr>
              <p:nvPr/>
            </p:nvCxnSpPr>
            <p:spPr>
              <a:xfrm>
                <a:off x="1335331" y="3065463"/>
                <a:ext cx="981742" cy="62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直線コネクタ 106">
                <a:extLst>
                  <a:ext uri="{FF2B5EF4-FFF2-40B4-BE49-F238E27FC236}">
                    <a16:creationId xmlns:a16="http://schemas.microsoft.com/office/drawing/2014/main" id="{DB7D159B-AF98-4AB5-E702-1C3BDF01D84D}"/>
                  </a:ext>
                </a:extLst>
              </p:cNvPr>
              <p:cNvCxnSpPr>
                <a:stCxn id="177" idx="6"/>
                <a:endCxn id="265" idx="2"/>
              </p:cNvCxnSpPr>
              <p:nvPr/>
            </p:nvCxnSpPr>
            <p:spPr>
              <a:xfrm>
                <a:off x="1335331" y="3065463"/>
                <a:ext cx="981741" cy="106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直線コネクタ 107">
                <a:extLst>
                  <a:ext uri="{FF2B5EF4-FFF2-40B4-BE49-F238E27FC236}">
                    <a16:creationId xmlns:a16="http://schemas.microsoft.com/office/drawing/2014/main" id="{45E9EB54-A035-07F7-A335-AF83E4D91D15}"/>
                  </a:ext>
                </a:extLst>
              </p:cNvPr>
              <p:cNvCxnSpPr>
                <a:endCxn id="266" idx="2"/>
              </p:cNvCxnSpPr>
              <p:nvPr/>
            </p:nvCxnSpPr>
            <p:spPr>
              <a:xfrm>
                <a:off x="1349185" y="3092652"/>
                <a:ext cx="967886" cy="1470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直線コネクタ 108">
                <a:extLst>
                  <a:ext uri="{FF2B5EF4-FFF2-40B4-BE49-F238E27FC236}">
                    <a16:creationId xmlns:a16="http://schemas.microsoft.com/office/drawing/2014/main" id="{5BF00C2F-0D26-E9E1-CC0A-1E74294C7A2E}"/>
                  </a:ext>
                </a:extLst>
              </p:cNvPr>
              <p:cNvCxnSpPr>
                <a:stCxn id="177" idx="6"/>
                <a:endCxn id="267" idx="2"/>
              </p:cNvCxnSpPr>
              <p:nvPr/>
            </p:nvCxnSpPr>
            <p:spPr>
              <a:xfrm>
                <a:off x="1335331" y="3065463"/>
                <a:ext cx="981739" cy="1932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直線コネクタ 109">
                <a:extLst>
                  <a:ext uri="{FF2B5EF4-FFF2-40B4-BE49-F238E27FC236}">
                    <a16:creationId xmlns:a16="http://schemas.microsoft.com/office/drawing/2014/main" id="{66879443-1707-1BB7-91A4-E4824C31C1B3}"/>
                  </a:ext>
                </a:extLst>
              </p:cNvPr>
              <p:cNvCxnSpPr>
                <a:stCxn id="178" idx="6"/>
                <a:endCxn id="261" idx="2"/>
              </p:cNvCxnSpPr>
              <p:nvPr/>
            </p:nvCxnSpPr>
            <p:spPr>
              <a:xfrm flipV="1">
                <a:off x="1335327" y="2388100"/>
                <a:ext cx="981748" cy="2417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線コネクタ 110">
                <a:extLst>
                  <a:ext uri="{FF2B5EF4-FFF2-40B4-BE49-F238E27FC236}">
                    <a16:creationId xmlns:a16="http://schemas.microsoft.com/office/drawing/2014/main" id="{EB15AAAD-DF48-A8DA-8D50-5A0CFE03A654}"/>
                  </a:ext>
                </a:extLst>
              </p:cNvPr>
              <p:cNvCxnSpPr>
                <a:stCxn id="178" idx="6"/>
                <a:endCxn id="262" idx="2"/>
              </p:cNvCxnSpPr>
              <p:nvPr/>
            </p:nvCxnSpPr>
            <p:spPr>
              <a:xfrm flipV="1">
                <a:off x="1335327" y="2823132"/>
                <a:ext cx="981748" cy="1982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線コネクタ 111">
                <a:extLst>
                  <a:ext uri="{FF2B5EF4-FFF2-40B4-BE49-F238E27FC236}">
                    <a16:creationId xmlns:a16="http://schemas.microsoft.com/office/drawing/2014/main" id="{30001433-30E9-E53E-4E9F-8EA683C60567}"/>
                  </a:ext>
                </a:extLst>
              </p:cNvPr>
              <p:cNvCxnSpPr>
                <a:stCxn id="178" idx="6"/>
                <a:endCxn id="263" idx="2"/>
              </p:cNvCxnSpPr>
              <p:nvPr/>
            </p:nvCxnSpPr>
            <p:spPr>
              <a:xfrm flipV="1">
                <a:off x="1335327" y="3258164"/>
                <a:ext cx="981747" cy="154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直線コネクタ 112">
                <a:extLst>
                  <a:ext uri="{FF2B5EF4-FFF2-40B4-BE49-F238E27FC236}">
                    <a16:creationId xmlns:a16="http://schemas.microsoft.com/office/drawing/2014/main" id="{9FA2063C-DA1B-57DF-618F-DD876D7F515E}"/>
                  </a:ext>
                </a:extLst>
              </p:cNvPr>
              <p:cNvCxnSpPr>
                <a:stCxn id="178" idx="6"/>
                <a:endCxn id="264" idx="2"/>
              </p:cNvCxnSpPr>
              <p:nvPr/>
            </p:nvCxnSpPr>
            <p:spPr>
              <a:xfrm flipV="1">
                <a:off x="1335327" y="3693196"/>
                <a:ext cx="981746" cy="1112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線コネクタ 113">
                <a:extLst>
                  <a:ext uri="{FF2B5EF4-FFF2-40B4-BE49-F238E27FC236}">
                    <a16:creationId xmlns:a16="http://schemas.microsoft.com/office/drawing/2014/main" id="{33FB2E43-6378-C3B8-45B0-4AB29D97C151}"/>
                  </a:ext>
                </a:extLst>
              </p:cNvPr>
              <p:cNvCxnSpPr>
                <a:stCxn id="178" idx="6"/>
                <a:endCxn id="265" idx="2"/>
              </p:cNvCxnSpPr>
              <p:nvPr/>
            </p:nvCxnSpPr>
            <p:spPr>
              <a:xfrm flipV="1">
                <a:off x="1335327" y="4128228"/>
                <a:ext cx="981745"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線コネクタ 114">
                <a:extLst>
                  <a:ext uri="{FF2B5EF4-FFF2-40B4-BE49-F238E27FC236}">
                    <a16:creationId xmlns:a16="http://schemas.microsoft.com/office/drawing/2014/main" id="{D057BA34-FEAD-654F-C374-E63A03C0B54C}"/>
                  </a:ext>
                </a:extLst>
              </p:cNvPr>
              <p:cNvCxnSpPr>
                <a:stCxn id="178" idx="6"/>
                <a:endCxn id="266" idx="2"/>
              </p:cNvCxnSpPr>
              <p:nvPr/>
            </p:nvCxnSpPr>
            <p:spPr>
              <a:xfrm flipV="1">
                <a:off x="1335327" y="4563260"/>
                <a:ext cx="981744" cy="242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線コネクタ 115">
                <a:extLst>
                  <a:ext uri="{FF2B5EF4-FFF2-40B4-BE49-F238E27FC236}">
                    <a16:creationId xmlns:a16="http://schemas.microsoft.com/office/drawing/2014/main" id="{CF496E1A-70BE-F08F-136B-09FC1DEF40BA}"/>
                  </a:ext>
                </a:extLst>
              </p:cNvPr>
              <p:cNvCxnSpPr>
                <a:stCxn id="178" idx="6"/>
                <a:endCxn id="267" idx="2"/>
              </p:cNvCxnSpPr>
              <p:nvPr/>
            </p:nvCxnSpPr>
            <p:spPr>
              <a:xfrm>
                <a:off x="1335327" y="4805591"/>
                <a:ext cx="981743" cy="192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直線コネクタ 116">
                <a:extLst>
                  <a:ext uri="{FF2B5EF4-FFF2-40B4-BE49-F238E27FC236}">
                    <a16:creationId xmlns:a16="http://schemas.microsoft.com/office/drawing/2014/main" id="{E54E8BFB-ACDA-AE08-F483-C8D9374D838A}"/>
                  </a:ext>
                </a:extLst>
              </p:cNvPr>
              <p:cNvCxnSpPr>
                <a:stCxn id="179" idx="6"/>
                <a:endCxn id="261" idx="2"/>
              </p:cNvCxnSpPr>
              <p:nvPr/>
            </p:nvCxnSpPr>
            <p:spPr>
              <a:xfrm flipV="1">
                <a:off x="1335327" y="2388100"/>
                <a:ext cx="981748" cy="2852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線コネクタ 117">
                <a:extLst>
                  <a:ext uri="{FF2B5EF4-FFF2-40B4-BE49-F238E27FC236}">
                    <a16:creationId xmlns:a16="http://schemas.microsoft.com/office/drawing/2014/main" id="{2EF495A5-F714-1D5B-49A1-3069BFFD3839}"/>
                  </a:ext>
                </a:extLst>
              </p:cNvPr>
              <p:cNvCxnSpPr>
                <a:stCxn id="179" idx="6"/>
                <a:endCxn id="262" idx="2"/>
              </p:cNvCxnSpPr>
              <p:nvPr/>
            </p:nvCxnSpPr>
            <p:spPr>
              <a:xfrm flipV="1">
                <a:off x="1335327" y="2823132"/>
                <a:ext cx="981748" cy="2417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直線コネクタ 118">
                <a:extLst>
                  <a:ext uri="{FF2B5EF4-FFF2-40B4-BE49-F238E27FC236}">
                    <a16:creationId xmlns:a16="http://schemas.microsoft.com/office/drawing/2014/main" id="{A40D6E45-0D76-8F8C-1410-BE36FACF43D4}"/>
                  </a:ext>
                </a:extLst>
              </p:cNvPr>
              <p:cNvCxnSpPr>
                <a:stCxn id="179" idx="6"/>
                <a:endCxn id="263" idx="2"/>
              </p:cNvCxnSpPr>
              <p:nvPr/>
            </p:nvCxnSpPr>
            <p:spPr>
              <a:xfrm flipV="1">
                <a:off x="1335327" y="3258164"/>
                <a:ext cx="981747" cy="1982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直線コネクタ 119">
                <a:extLst>
                  <a:ext uri="{FF2B5EF4-FFF2-40B4-BE49-F238E27FC236}">
                    <a16:creationId xmlns:a16="http://schemas.microsoft.com/office/drawing/2014/main" id="{64DD4FB1-B850-D4E4-AB96-D180AAA52D26}"/>
                  </a:ext>
                </a:extLst>
              </p:cNvPr>
              <p:cNvCxnSpPr>
                <a:stCxn id="179" idx="6"/>
                <a:endCxn id="264" idx="2"/>
              </p:cNvCxnSpPr>
              <p:nvPr/>
            </p:nvCxnSpPr>
            <p:spPr>
              <a:xfrm flipV="1">
                <a:off x="1335327" y="3693196"/>
                <a:ext cx="981746" cy="1547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直線コネクタ 120">
                <a:extLst>
                  <a:ext uri="{FF2B5EF4-FFF2-40B4-BE49-F238E27FC236}">
                    <a16:creationId xmlns:a16="http://schemas.microsoft.com/office/drawing/2014/main" id="{5394AF82-97B8-CE6C-A5D1-4EEAF0D4CA6B}"/>
                  </a:ext>
                </a:extLst>
              </p:cNvPr>
              <p:cNvCxnSpPr>
                <a:stCxn id="179" idx="6"/>
                <a:endCxn id="265" idx="2"/>
              </p:cNvCxnSpPr>
              <p:nvPr/>
            </p:nvCxnSpPr>
            <p:spPr>
              <a:xfrm flipV="1">
                <a:off x="1335327" y="4128228"/>
                <a:ext cx="981745" cy="1112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線コネクタ 121">
                <a:extLst>
                  <a:ext uri="{FF2B5EF4-FFF2-40B4-BE49-F238E27FC236}">
                    <a16:creationId xmlns:a16="http://schemas.microsoft.com/office/drawing/2014/main" id="{F67110F5-495A-8FF5-ACF4-0715AAD86F3E}"/>
                  </a:ext>
                </a:extLst>
              </p:cNvPr>
              <p:cNvCxnSpPr>
                <a:stCxn id="179" idx="6"/>
                <a:endCxn id="266" idx="2"/>
              </p:cNvCxnSpPr>
              <p:nvPr/>
            </p:nvCxnSpPr>
            <p:spPr>
              <a:xfrm flipV="1">
                <a:off x="1335327" y="4563260"/>
                <a:ext cx="981744" cy="67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直線コネクタ 122">
                <a:extLst>
                  <a:ext uri="{FF2B5EF4-FFF2-40B4-BE49-F238E27FC236}">
                    <a16:creationId xmlns:a16="http://schemas.microsoft.com/office/drawing/2014/main" id="{5F7DEB67-C88F-BF0F-0ADA-ED85CDC781F8}"/>
                  </a:ext>
                </a:extLst>
              </p:cNvPr>
              <p:cNvCxnSpPr>
                <a:stCxn id="179" idx="6"/>
                <a:endCxn id="267" idx="2"/>
              </p:cNvCxnSpPr>
              <p:nvPr/>
            </p:nvCxnSpPr>
            <p:spPr>
              <a:xfrm flipV="1">
                <a:off x="1335327" y="4998292"/>
                <a:ext cx="981743" cy="242331"/>
              </a:xfrm>
              <a:prstGeom prst="line">
                <a:avLst/>
              </a:prstGeom>
            </p:spPr>
            <p:style>
              <a:lnRef idx="1">
                <a:schemeClr val="accent1"/>
              </a:lnRef>
              <a:fillRef idx="0">
                <a:schemeClr val="accent1"/>
              </a:fillRef>
              <a:effectRef idx="0">
                <a:schemeClr val="accent1"/>
              </a:effectRef>
              <a:fontRef idx="minor">
                <a:schemeClr val="tx1"/>
              </a:fontRef>
            </p:style>
          </p:cxnSp>
          <p:sp>
            <p:nvSpPr>
              <p:cNvPr id="257" name="楕円 123">
                <a:extLst>
                  <a:ext uri="{FF2B5EF4-FFF2-40B4-BE49-F238E27FC236}">
                    <a16:creationId xmlns:a16="http://schemas.microsoft.com/office/drawing/2014/main" id="{CBD353B7-6900-0E34-EE3F-C51A76E3C9EB}"/>
                  </a:ext>
                </a:extLst>
              </p:cNvPr>
              <p:cNvSpPr/>
              <p:nvPr/>
            </p:nvSpPr>
            <p:spPr>
              <a:xfrm>
                <a:off x="3619666" y="2865367"/>
                <a:ext cx="199505" cy="199505"/>
              </a:xfrm>
              <a:prstGeom prst="ellipse">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grpSp>
      <p:pic>
        <p:nvPicPr>
          <p:cNvPr id="268" name="Picture 267" descr="A white silhouette of a doctor&#10;&#10;Description automatically generated with low confidence">
            <a:extLst>
              <a:ext uri="{FF2B5EF4-FFF2-40B4-BE49-F238E27FC236}">
                <a16:creationId xmlns:a16="http://schemas.microsoft.com/office/drawing/2014/main" id="{540FE724-BE5E-8ED8-F414-B5413F09742A}"/>
              </a:ext>
            </a:extLst>
          </p:cNvPr>
          <p:cNvPicPr>
            <a:picLocks noChangeAspect="1"/>
          </p:cNvPicPr>
          <p:nvPr/>
        </p:nvPicPr>
        <p:blipFill>
          <a:blip r:embed="rId11"/>
          <a:stretch>
            <a:fillRect/>
          </a:stretch>
        </p:blipFill>
        <p:spPr>
          <a:xfrm>
            <a:off x="5646103" y="4482436"/>
            <a:ext cx="904066" cy="1018373"/>
          </a:xfrm>
          <a:prstGeom prst="rect">
            <a:avLst/>
          </a:prstGeom>
        </p:spPr>
      </p:pic>
    </p:spTree>
    <p:extLst>
      <p:ext uri="{BB962C8B-B14F-4D97-AF65-F5344CB8AC3E}">
        <p14:creationId xmlns:p14="http://schemas.microsoft.com/office/powerpoint/2010/main" val="4207074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3BFF-0899-BDC7-202F-EA1753F6DD15}"/>
              </a:ext>
            </a:extLst>
          </p:cNvPr>
          <p:cNvSpPr>
            <a:spLocks noGrp="1"/>
          </p:cNvSpPr>
          <p:nvPr>
            <p:ph type="title"/>
          </p:nvPr>
        </p:nvSpPr>
        <p:spPr/>
        <p:txBody>
          <a:bodyPr/>
          <a:lstStyle/>
          <a:p>
            <a:r>
              <a:rPr lang="en-US" dirty="0"/>
              <a:t>New task</a:t>
            </a:r>
          </a:p>
        </p:txBody>
      </p:sp>
      <p:sp>
        <p:nvSpPr>
          <p:cNvPr id="3" name="Content Placeholder 2">
            <a:extLst>
              <a:ext uri="{FF2B5EF4-FFF2-40B4-BE49-F238E27FC236}">
                <a16:creationId xmlns:a16="http://schemas.microsoft.com/office/drawing/2014/main" id="{70561B9A-8EC9-BFDC-1B38-8E61A0394934}"/>
              </a:ext>
            </a:extLst>
          </p:cNvPr>
          <p:cNvSpPr>
            <a:spLocks noGrp="1"/>
          </p:cNvSpPr>
          <p:nvPr>
            <p:ph idx="1"/>
          </p:nvPr>
        </p:nvSpPr>
        <p:spPr/>
        <p:txBody>
          <a:bodyPr/>
          <a:lstStyle/>
          <a:p>
            <a:r>
              <a:rPr lang="en-US" dirty="0"/>
              <a:t>Medical Difference VQA</a:t>
            </a:r>
          </a:p>
        </p:txBody>
      </p:sp>
      <p:pic>
        <p:nvPicPr>
          <p:cNvPr id="5" name="Picture 4" descr="A diagram of a human skeleton&#10;&#10;Description automatically generated">
            <a:extLst>
              <a:ext uri="{FF2B5EF4-FFF2-40B4-BE49-F238E27FC236}">
                <a16:creationId xmlns:a16="http://schemas.microsoft.com/office/drawing/2014/main" id="{3A80E753-7B8E-677D-26E6-00C95A2BDBEF}"/>
              </a:ext>
            </a:extLst>
          </p:cNvPr>
          <p:cNvPicPr>
            <a:picLocks noChangeAspect="1"/>
          </p:cNvPicPr>
          <p:nvPr/>
        </p:nvPicPr>
        <p:blipFill>
          <a:blip r:embed="rId3"/>
          <a:stretch>
            <a:fillRect/>
          </a:stretch>
        </p:blipFill>
        <p:spPr>
          <a:xfrm>
            <a:off x="2681820" y="2360082"/>
            <a:ext cx="1754717" cy="1781405"/>
          </a:xfrm>
          <a:prstGeom prst="rect">
            <a:avLst/>
          </a:prstGeom>
        </p:spPr>
      </p:pic>
      <p:pic>
        <p:nvPicPr>
          <p:cNvPr id="6" name="Picture 5" descr="A diagram of a human skeleton&#10;&#10;Description automatically generated">
            <a:extLst>
              <a:ext uri="{FF2B5EF4-FFF2-40B4-BE49-F238E27FC236}">
                <a16:creationId xmlns:a16="http://schemas.microsoft.com/office/drawing/2014/main" id="{C69AF79F-DC45-D770-BB65-60A1E3B388A6}"/>
              </a:ext>
            </a:extLst>
          </p:cNvPr>
          <p:cNvPicPr>
            <a:picLocks noChangeAspect="1"/>
          </p:cNvPicPr>
          <p:nvPr/>
        </p:nvPicPr>
        <p:blipFill>
          <a:blip r:embed="rId3"/>
          <a:stretch>
            <a:fillRect/>
          </a:stretch>
        </p:blipFill>
        <p:spPr>
          <a:xfrm>
            <a:off x="7132110" y="2360082"/>
            <a:ext cx="1754717" cy="1781405"/>
          </a:xfrm>
          <a:prstGeom prst="rect">
            <a:avLst/>
          </a:prstGeom>
        </p:spPr>
      </p:pic>
      <p:sp>
        <p:nvSpPr>
          <p:cNvPr id="7" name="Right Arrow 6">
            <a:extLst>
              <a:ext uri="{FF2B5EF4-FFF2-40B4-BE49-F238E27FC236}">
                <a16:creationId xmlns:a16="http://schemas.microsoft.com/office/drawing/2014/main" id="{02EB9C62-5991-105E-AE15-95A345A301E5}"/>
              </a:ext>
            </a:extLst>
          </p:cNvPr>
          <p:cNvSpPr/>
          <p:nvPr/>
        </p:nvSpPr>
        <p:spPr>
          <a:xfrm>
            <a:off x="5477933" y="2912117"/>
            <a:ext cx="1236134" cy="67505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C7544C4A-E297-4363-8989-A91CA9631DCF}"/>
              </a:ext>
            </a:extLst>
          </p:cNvPr>
          <p:cNvSpPr/>
          <p:nvPr/>
        </p:nvSpPr>
        <p:spPr>
          <a:xfrm flipH="1">
            <a:off x="5068888" y="2912117"/>
            <a:ext cx="1236134" cy="675052"/>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FD29B9-BE2C-44E6-EA58-29DEFBA2C960}"/>
              </a:ext>
            </a:extLst>
          </p:cNvPr>
          <p:cNvSpPr txBox="1"/>
          <p:nvPr/>
        </p:nvSpPr>
        <p:spPr>
          <a:xfrm>
            <a:off x="4940993" y="4299200"/>
            <a:ext cx="2191117" cy="1200329"/>
          </a:xfrm>
          <a:prstGeom prst="rect">
            <a:avLst/>
          </a:prstGeom>
          <a:noFill/>
        </p:spPr>
        <p:txBody>
          <a:bodyPr wrap="square" rtlCol="0">
            <a:spAutoFit/>
          </a:bodyPr>
          <a:lstStyle/>
          <a:p>
            <a:r>
              <a:rPr lang="en-US" sz="3600" dirty="0">
                <a:solidFill>
                  <a:schemeClr val="accent6"/>
                </a:solidFill>
              </a:rPr>
              <a:t>Q: .....</a:t>
            </a:r>
          </a:p>
          <a:p>
            <a:r>
              <a:rPr lang="en-US" sz="3600" dirty="0">
                <a:solidFill>
                  <a:srgbClr val="FF0000"/>
                </a:solidFill>
              </a:rPr>
              <a:t>A: …..</a:t>
            </a:r>
          </a:p>
        </p:txBody>
      </p:sp>
      <p:grpSp>
        <p:nvGrpSpPr>
          <p:cNvPr id="10" name="Group 9">
            <a:extLst>
              <a:ext uri="{FF2B5EF4-FFF2-40B4-BE49-F238E27FC236}">
                <a16:creationId xmlns:a16="http://schemas.microsoft.com/office/drawing/2014/main" id="{1451EC1C-FF6B-CFEC-ACF4-35F67D40DBB8}"/>
              </a:ext>
            </a:extLst>
          </p:cNvPr>
          <p:cNvGrpSpPr/>
          <p:nvPr/>
        </p:nvGrpSpPr>
        <p:grpSpPr>
          <a:xfrm>
            <a:off x="4579652" y="6213230"/>
            <a:ext cx="7612348" cy="639715"/>
            <a:chOff x="4579652" y="6213230"/>
            <a:chExt cx="7612348" cy="639715"/>
          </a:xfrm>
        </p:grpSpPr>
        <p:sp>
          <p:nvSpPr>
            <p:cNvPr id="11" name="Rectangle 10">
              <a:extLst>
                <a:ext uri="{FF2B5EF4-FFF2-40B4-BE49-F238E27FC236}">
                  <a16:creationId xmlns:a16="http://schemas.microsoft.com/office/drawing/2014/main" id="{BD9CF5E5-6AB7-B546-10F4-0CD2D2EF6194}"/>
                </a:ext>
              </a:extLst>
            </p:cNvPr>
            <p:cNvSpPr/>
            <p:nvPr/>
          </p:nvSpPr>
          <p:spPr>
            <a:xfrm>
              <a:off x="9488774" y="6213230"/>
              <a:ext cx="2703226" cy="63971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and orange logo with a star&#10;&#10;Description automatically generated with low confidence">
              <a:extLst>
                <a:ext uri="{FF2B5EF4-FFF2-40B4-BE49-F238E27FC236}">
                  <a16:creationId xmlns:a16="http://schemas.microsoft.com/office/drawing/2014/main" id="{F97FC203-5F21-20F7-A1CD-AD08D1CC2402}"/>
                </a:ext>
              </a:extLst>
            </p:cNvPr>
            <p:cNvPicPr>
              <a:picLocks noChangeAspect="1"/>
            </p:cNvPicPr>
            <p:nvPr/>
          </p:nvPicPr>
          <p:blipFill>
            <a:blip r:embed="rId4"/>
            <a:stretch>
              <a:fillRect/>
            </a:stretch>
          </p:blipFill>
          <p:spPr>
            <a:xfrm>
              <a:off x="4579652" y="6338082"/>
              <a:ext cx="696080" cy="386711"/>
            </a:xfrm>
            <a:prstGeom prst="rect">
              <a:avLst/>
            </a:prstGeom>
          </p:spPr>
        </p:pic>
        <p:pic>
          <p:nvPicPr>
            <p:cNvPr id="13" name="Picture 12" descr="Blue letters on a black background&#10;&#10;Description automatically generated with medium confidence">
              <a:extLst>
                <a:ext uri="{FF2B5EF4-FFF2-40B4-BE49-F238E27FC236}">
                  <a16:creationId xmlns:a16="http://schemas.microsoft.com/office/drawing/2014/main" id="{D0A23442-6F55-3913-4AC9-A5E3D0A9EA24}"/>
                </a:ext>
              </a:extLst>
            </p:cNvPr>
            <p:cNvPicPr>
              <a:picLocks noChangeAspect="1"/>
            </p:cNvPicPr>
            <p:nvPr/>
          </p:nvPicPr>
          <p:blipFill>
            <a:blip r:embed="rId5"/>
            <a:stretch>
              <a:fillRect/>
            </a:stretch>
          </p:blipFill>
          <p:spPr>
            <a:xfrm>
              <a:off x="5361274" y="6338082"/>
              <a:ext cx="1424855" cy="395175"/>
            </a:xfrm>
            <a:prstGeom prst="rect">
              <a:avLst/>
            </a:prstGeom>
          </p:spPr>
        </p:pic>
        <p:pic>
          <p:nvPicPr>
            <p:cNvPr id="14" name="Picture 13" descr="A picture containing graphics, graphic design, font, logo&#10;&#10;Description automatically generated">
              <a:extLst>
                <a:ext uri="{FF2B5EF4-FFF2-40B4-BE49-F238E27FC236}">
                  <a16:creationId xmlns:a16="http://schemas.microsoft.com/office/drawing/2014/main" id="{B4FD09A5-6D9E-EBDD-74B8-6C0BC8D8BE7A}"/>
                </a:ext>
              </a:extLst>
            </p:cNvPr>
            <p:cNvPicPr>
              <a:picLocks noChangeAspect="1"/>
            </p:cNvPicPr>
            <p:nvPr/>
          </p:nvPicPr>
          <p:blipFill>
            <a:blip r:embed="rId6"/>
            <a:stretch>
              <a:fillRect/>
            </a:stretch>
          </p:blipFill>
          <p:spPr>
            <a:xfrm>
              <a:off x="6858023" y="6338082"/>
              <a:ext cx="1511620" cy="390009"/>
            </a:xfrm>
            <a:prstGeom prst="rect">
              <a:avLst/>
            </a:prstGeom>
            <a:solidFill>
              <a:schemeClr val="bg1"/>
            </a:solidFill>
          </p:spPr>
        </p:pic>
        <p:pic>
          <p:nvPicPr>
            <p:cNvPr id="15" name="Picture 14" descr="A blue text on a black background&#10;&#10;Description automatically generated with medium confidence">
              <a:extLst>
                <a:ext uri="{FF2B5EF4-FFF2-40B4-BE49-F238E27FC236}">
                  <a16:creationId xmlns:a16="http://schemas.microsoft.com/office/drawing/2014/main" id="{42B17E93-4C6D-A1E2-58DE-B9B815653C4A}"/>
                </a:ext>
              </a:extLst>
            </p:cNvPr>
            <p:cNvPicPr>
              <a:picLocks noChangeAspect="1"/>
            </p:cNvPicPr>
            <p:nvPr/>
          </p:nvPicPr>
          <p:blipFill>
            <a:blip r:embed="rId7"/>
            <a:stretch>
              <a:fillRect/>
            </a:stretch>
          </p:blipFill>
          <p:spPr>
            <a:xfrm>
              <a:off x="8499306" y="6338082"/>
              <a:ext cx="1978935" cy="390009"/>
            </a:xfrm>
            <a:prstGeom prst="rect">
              <a:avLst/>
            </a:prstGeom>
            <a:solidFill>
              <a:schemeClr val="tx1"/>
            </a:solidFill>
          </p:spPr>
        </p:pic>
        <p:pic>
          <p:nvPicPr>
            <p:cNvPr id="16" name="Picture 15" descr="A black and white sign with white text&#10;&#10;Description automatically generated with low confidence">
              <a:extLst>
                <a:ext uri="{FF2B5EF4-FFF2-40B4-BE49-F238E27FC236}">
                  <a16:creationId xmlns:a16="http://schemas.microsoft.com/office/drawing/2014/main" id="{C42B3216-F4CD-EBA1-AC94-577640691CB8}"/>
                </a:ext>
              </a:extLst>
            </p:cNvPr>
            <p:cNvPicPr>
              <a:picLocks noChangeAspect="1"/>
            </p:cNvPicPr>
            <p:nvPr/>
          </p:nvPicPr>
          <p:blipFill>
            <a:blip r:embed="rId8"/>
            <a:stretch>
              <a:fillRect/>
            </a:stretch>
          </p:blipFill>
          <p:spPr>
            <a:xfrm>
              <a:off x="10489580" y="6340104"/>
              <a:ext cx="1702420" cy="390009"/>
            </a:xfrm>
            <a:prstGeom prst="rect">
              <a:avLst/>
            </a:prstGeom>
            <a:solidFill>
              <a:schemeClr val="tx1"/>
            </a:solidFill>
          </p:spPr>
        </p:pic>
      </p:grpSp>
    </p:spTree>
    <p:extLst>
      <p:ext uri="{BB962C8B-B14F-4D97-AF65-F5344CB8AC3E}">
        <p14:creationId xmlns:p14="http://schemas.microsoft.com/office/powerpoint/2010/main" val="2398196028"/>
      </p:ext>
    </p:extLst>
  </p:cSld>
  <p:clrMapOvr>
    <a:masterClrMapping/>
  </p:clrMapOvr>
</p:sld>
</file>

<file path=ppt/theme/theme1.xml><?xml version="1.0" encoding="utf-8"?>
<a:theme xmlns:a="http://schemas.openxmlformats.org/drawingml/2006/main" name="ppt_theme_blac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theme_black" id="{205390FF-0CAD-6545-9747-F8A558B262BC}" vid="{C50AD531-1C5E-2D47-AC0E-397EBE0055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19534</TotalTime>
  <Words>3442</Words>
  <Application>Microsoft Macintosh PowerPoint</Application>
  <PresentationFormat>Widescreen</PresentationFormat>
  <Paragraphs>411</Paragraphs>
  <Slides>48</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Yu Gothic UI</vt:lpstr>
      <vt:lpstr>Arial</vt:lpstr>
      <vt:lpstr>Avenir Book</vt:lpstr>
      <vt:lpstr>Calibri</vt:lpstr>
      <vt:lpstr>Times New Roman</vt:lpstr>
      <vt:lpstr>ppt_theme_black</vt:lpstr>
      <vt:lpstr>PowerPoint Presentation</vt:lpstr>
      <vt:lpstr>Motivation</vt:lpstr>
      <vt:lpstr>Text mined label</vt:lpstr>
      <vt:lpstr>Generated report</vt:lpstr>
      <vt:lpstr>Medical VQA</vt:lpstr>
      <vt:lpstr>VQA limitations</vt:lpstr>
      <vt:lpstr>VQA limitations(cont.)</vt:lpstr>
      <vt:lpstr>Motivation</vt:lpstr>
      <vt:lpstr>New task</vt:lpstr>
      <vt:lpstr>MIMIC-Diff-VQA dataset</vt:lpstr>
      <vt:lpstr>MIMIC-Diff-VQA dataset</vt:lpstr>
      <vt:lpstr>Dataset construction</vt:lpstr>
      <vt:lpstr>Dataset construction</vt:lpstr>
      <vt:lpstr>Dataset construction</vt:lpstr>
      <vt:lpstr>Dataset construction</vt:lpstr>
      <vt:lpstr>Dataset construction</vt:lpstr>
      <vt:lpstr>Dataset construction</vt:lpstr>
      <vt:lpstr>Dataset construction</vt:lpstr>
      <vt:lpstr>Quality Assurance</vt:lpstr>
      <vt:lpstr>Method</vt:lpstr>
      <vt:lpstr>Challenge</vt:lpstr>
      <vt:lpstr>Anatomical structure detection</vt:lpstr>
      <vt:lpstr>Anatomical structure detection</vt:lpstr>
      <vt:lpstr>Method</vt:lpstr>
      <vt:lpstr>Multi-relationship Graph Module</vt:lpstr>
      <vt:lpstr>Spatial relationship</vt:lpstr>
      <vt:lpstr>Spatial graph</vt:lpstr>
      <vt:lpstr>Spatial graph (cont.)</vt:lpstr>
      <vt:lpstr>Spatial graph (cont.)</vt:lpstr>
      <vt:lpstr>Semantic relationship</vt:lpstr>
      <vt:lpstr>Semantic graph</vt:lpstr>
      <vt:lpstr>Semantic graph</vt:lpstr>
      <vt:lpstr>Semantic graph</vt:lpstr>
      <vt:lpstr>Implicit graph</vt:lpstr>
      <vt:lpstr>Multi-relationship Graph Module</vt:lpstr>
      <vt:lpstr>Feature attention</vt:lpstr>
      <vt:lpstr>Answer generator</vt:lpstr>
      <vt:lpstr>Ablation study</vt:lpstr>
      <vt:lpstr>Results</vt:lpstr>
      <vt:lpstr>Results</vt:lpstr>
      <vt:lpstr>Evidence</vt:lpstr>
      <vt:lpstr>Faithfulness</vt:lpstr>
      <vt:lpstr>Visualizations</vt:lpstr>
      <vt:lpstr>Visualizations</vt:lpstr>
      <vt:lpstr>Visualizations</vt:lpstr>
      <vt:lpstr>Visualizations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Expert Knowledge-Aware Image Difference Graph Representation Learning for Difference-Aware Medical Visual Question Answering</dc:title>
  <dc:creator>Xinyue Hu</dc:creator>
  <cp:lastModifiedBy>Xinyue Hu</cp:lastModifiedBy>
  <cp:revision>25</cp:revision>
  <dcterms:created xsi:type="dcterms:W3CDTF">2023-05-05T00:51:27Z</dcterms:created>
  <dcterms:modified xsi:type="dcterms:W3CDTF">2023-08-02T21:40:04Z</dcterms:modified>
</cp:coreProperties>
</file>